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9" r:id="rId1"/>
    <p:sldMasterId id="2147483795" r:id="rId2"/>
  </p:sldMasterIdLst>
  <p:notesMasterIdLst>
    <p:notesMasterId r:id="rId41"/>
  </p:notesMasterIdLst>
  <p:handoutMasterIdLst>
    <p:handoutMasterId r:id="rId42"/>
  </p:handoutMasterIdLst>
  <p:sldIdLst>
    <p:sldId id="449" r:id="rId3"/>
    <p:sldId id="1008" r:id="rId4"/>
    <p:sldId id="999" r:id="rId5"/>
    <p:sldId id="1021" r:id="rId6"/>
    <p:sldId id="1022" r:id="rId7"/>
    <p:sldId id="1015" r:id="rId8"/>
    <p:sldId id="1014" r:id="rId9"/>
    <p:sldId id="1009" r:id="rId10"/>
    <p:sldId id="1016" r:id="rId11"/>
    <p:sldId id="1017" r:id="rId12"/>
    <p:sldId id="1010" r:id="rId13"/>
    <p:sldId id="1024" r:id="rId14"/>
    <p:sldId id="1025" r:id="rId15"/>
    <p:sldId id="1026" r:id="rId16"/>
    <p:sldId id="1018" r:id="rId17"/>
    <p:sldId id="1028" r:id="rId18"/>
    <p:sldId id="1029" r:id="rId19"/>
    <p:sldId id="1031" r:id="rId20"/>
    <p:sldId id="1033" r:id="rId21"/>
    <p:sldId id="1032" r:id="rId22"/>
    <p:sldId id="1011" r:id="rId23"/>
    <p:sldId id="1041" r:id="rId24"/>
    <p:sldId id="1040" r:id="rId25"/>
    <p:sldId id="1039" r:id="rId26"/>
    <p:sldId id="1030" r:id="rId27"/>
    <p:sldId id="1019" r:id="rId28"/>
    <p:sldId id="1035" r:id="rId29"/>
    <p:sldId id="1036" r:id="rId30"/>
    <p:sldId id="1042" r:id="rId31"/>
    <p:sldId id="1037" r:id="rId32"/>
    <p:sldId id="1043" r:id="rId33"/>
    <p:sldId id="1044" r:id="rId34"/>
    <p:sldId id="1045" r:id="rId35"/>
    <p:sldId id="1046" r:id="rId36"/>
    <p:sldId id="1047" r:id="rId37"/>
    <p:sldId id="1034" r:id="rId38"/>
    <p:sldId id="1013" r:id="rId39"/>
    <p:sldId id="1006" r:id="rId40"/>
  </p:sldIdLst>
  <p:sldSz cx="9144000" cy="6858000" type="screen4x3"/>
  <p:notesSz cx="6797675" cy="9926638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rgbClr val="00C0C0"/>
        </a:solidFill>
        <a:latin typeface="Arial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rgbClr val="00C0C0"/>
        </a:solidFill>
        <a:latin typeface="Arial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rgbClr val="00C0C0"/>
        </a:solidFill>
        <a:latin typeface="Arial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rgbClr val="00C0C0"/>
        </a:solidFill>
        <a:latin typeface="Arial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rgbClr val="00C0C0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rgbClr val="00C0C0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rgbClr val="00C0C0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rgbClr val="00C0C0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rgbClr val="00C0C0"/>
        </a:solidFill>
        <a:latin typeface="Arial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CEE8726-F9F3-41AF-B5F6-E34B9A5B6B90}">
          <p14:sldIdLst>
            <p14:sldId id="449"/>
            <p14:sldId id="1008"/>
            <p14:sldId id="999"/>
            <p14:sldId id="1021"/>
            <p14:sldId id="1022"/>
            <p14:sldId id="1015"/>
            <p14:sldId id="1014"/>
            <p14:sldId id="1009"/>
            <p14:sldId id="1016"/>
            <p14:sldId id="1017"/>
            <p14:sldId id="1010"/>
            <p14:sldId id="1024"/>
            <p14:sldId id="1025"/>
            <p14:sldId id="1026"/>
            <p14:sldId id="1018"/>
            <p14:sldId id="1028"/>
            <p14:sldId id="1029"/>
            <p14:sldId id="1031"/>
            <p14:sldId id="1033"/>
            <p14:sldId id="1032"/>
            <p14:sldId id="1011"/>
            <p14:sldId id="1041"/>
            <p14:sldId id="1040"/>
            <p14:sldId id="1039"/>
            <p14:sldId id="1030"/>
            <p14:sldId id="1019"/>
            <p14:sldId id="1035"/>
            <p14:sldId id="1036"/>
            <p14:sldId id="1042"/>
            <p14:sldId id="1037"/>
            <p14:sldId id="1043"/>
            <p14:sldId id="1044"/>
            <p14:sldId id="1045"/>
            <p14:sldId id="1046"/>
            <p14:sldId id="1047"/>
            <p14:sldId id="1034"/>
            <p14:sldId id="1013"/>
            <p14:sldId id="10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92" userDrawn="1">
          <p15:clr>
            <a:srgbClr val="A4A3A4"/>
          </p15:clr>
        </p15:guide>
        <p15:guide id="2" orient="horz" pos="813" userDrawn="1">
          <p15:clr>
            <a:srgbClr val="A4A3A4"/>
          </p15:clr>
        </p15:guide>
        <p15:guide id="3" orient="horz" pos="1122" userDrawn="1">
          <p15:clr>
            <a:srgbClr val="A4A3A4"/>
          </p15:clr>
        </p15:guide>
        <p15:guide id="4" orient="horz" pos="3537" userDrawn="1">
          <p15:clr>
            <a:srgbClr val="A4A3A4"/>
          </p15:clr>
        </p15:guide>
        <p15:guide id="5" orient="horz" pos="4199" userDrawn="1">
          <p15:clr>
            <a:srgbClr val="A4A3A4"/>
          </p15:clr>
        </p15:guide>
        <p15:guide id="6" orient="horz" pos="3921" userDrawn="1">
          <p15:clr>
            <a:srgbClr val="A4A3A4"/>
          </p15:clr>
        </p15:guide>
        <p15:guide id="7" orient="horz" pos="1952" userDrawn="1">
          <p15:clr>
            <a:srgbClr val="A4A3A4"/>
          </p15:clr>
        </p15:guide>
        <p15:guide id="8" pos="5551" userDrawn="1">
          <p15:clr>
            <a:srgbClr val="A4A3A4"/>
          </p15:clr>
        </p15:guide>
        <p15:guide id="9" pos="338" userDrawn="1">
          <p15:clr>
            <a:srgbClr val="A4A3A4"/>
          </p15:clr>
        </p15:guide>
        <p15:guide id="10" pos="4497" userDrawn="1">
          <p15:clr>
            <a:srgbClr val="A4A3A4"/>
          </p15:clr>
        </p15:guide>
        <p15:guide id="11" pos="2829" userDrawn="1">
          <p15:clr>
            <a:srgbClr val="A4A3A4"/>
          </p15:clr>
        </p15:guide>
        <p15:guide id="12" pos="1557" userDrawn="1">
          <p15:clr>
            <a:srgbClr val="A4A3A4"/>
          </p15:clr>
        </p15:guide>
        <p15:guide id="13" pos="3056" userDrawn="1">
          <p15:clr>
            <a:srgbClr val="A4A3A4"/>
          </p15:clr>
        </p15:guide>
        <p15:guide id="14" orient="horz" pos="1102">
          <p15:clr>
            <a:srgbClr val="A4A3A4"/>
          </p15:clr>
        </p15:guide>
        <p15:guide id="15" orient="horz" pos="3067">
          <p15:clr>
            <a:srgbClr val="A4A3A4"/>
          </p15:clr>
        </p15:guide>
        <p15:guide id="16" orient="horz" pos="4201">
          <p15:clr>
            <a:srgbClr val="A4A3A4"/>
          </p15:clr>
        </p15:guide>
        <p15:guide id="17" orient="horz" pos="1933">
          <p15:clr>
            <a:srgbClr val="A4A3A4"/>
          </p15:clr>
        </p15:guide>
        <p15:guide id="18" pos="552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E7EBF5"/>
    <a:srgbClr val="12275E"/>
    <a:srgbClr val="9A1F4E"/>
    <a:srgbClr val="E8E8E8"/>
    <a:srgbClr val="152B65"/>
    <a:srgbClr val="8FAADC"/>
    <a:srgbClr val="3367BB"/>
    <a:srgbClr val="CCEC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9" autoAdjust="0"/>
    <p:restoredTop sz="92088" autoAdjust="0"/>
  </p:normalViewPr>
  <p:slideViewPr>
    <p:cSldViewPr>
      <p:cViewPr varScale="1">
        <p:scale>
          <a:sx n="70" d="100"/>
          <a:sy n="70" d="100"/>
        </p:scale>
        <p:origin x="700" y="64"/>
      </p:cViewPr>
      <p:guideLst>
        <p:guide orient="horz" pos="492"/>
        <p:guide orient="horz" pos="813"/>
        <p:guide orient="horz" pos="1122"/>
        <p:guide orient="horz" pos="3537"/>
        <p:guide orient="horz" pos="4199"/>
        <p:guide orient="horz" pos="3921"/>
        <p:guide orient="horz" pos="1952"/>
        <p:guide pos="5551"/>
        <p:guide pos="338"/>
        <p:guide pos="4497"/>
        <p:guide pos="2829"/>
        <p:guide pos="1557"/>
        <p:guide pos="3056"/>
        <p:guide orient="horz" pos="1102"/>
        <p:guide orient="horz" pos="3067"/>
        <p:guide orient="horz" pos="4201"/>
        <p:guide orient="horz" pos="1933"/>
        <p:guide pos="55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100" d="100"/>
          <a:sy n="100" d="100"/>
        </p:scale>
        <p:origin x="-1908" y="414"/>
      </p:cViewPr>
      <p:guideLst>
        <p:guide orient="horz" pos="3127"/>
        <p:guide pos="2141"/>
      </p:guideLst>
    </p:cSldViewPr>
  </p:notesViewPr>
  <p:gridSpacing cx="90001" cy="900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l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r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1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algn="r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fld id="{324A1115-9F2D-4D68-85C5-5EC1194C2543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929516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l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r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4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22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15710"/>
            <a:ext cx="5435600" cy="4466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242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algn="l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22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algn="r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fld id="{BDE6D3F4-B44C-4D4D-B492-8788D90AD2BB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165830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BBD44-7F29-4E49-97C7-26E178271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78E34C6-4200-1AF3-69DF-B0F125E853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060860-0C1B-32DC-0EB7-CC65AD0C7C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AECC2E-A141-F59F-D484-14690DBA23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147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CEC3A-6E98-A112-7E89-E090C3E45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F64F0A2-E33E-2E97-6477-3B162698C0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CD66C7-6C9A-0D7E-2FD9-ECD61DE127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altLang="ko-KR" sz="1200" b="1" i="0" dirty="0">
                <a:solidFill>
                  <a:srgbClr val="FF0000"/>
                </a:solidFill>
                <a:effectLst/>
                <a:latin typeface="Spoqa Han Sans"/>
              </a:rPr>
              <a:t>- Bottom-up pathway</a:t>
            </a:r>
            <a:r>
              <a:rPr lang="ko-KR" altLang="en-US" sz="1200" b="0" i="0" dirty="0">
                <a:solidFill>
                  <a:srgbClr val="FF0000"/>
                </a:solidFill>
                <a:effectLst/>
                <a:latin typeface="Arial" charset="0"/>
              </a:rPr>
              <a:t> </a:t>
            </a:r>
            <a:r>
              <a:rPr lang="en-US" altLang="ko-KR" sz="1200" b="0" i="0" dirty="0">
                <a:solidFill>
                  <a:srgbClr val="FF0000"/>
                </a:solidFill>
                <a:effectLst/>
                <a:latin typeface="Arial" charset="0"/>
              </a:rPr>
              <a:t>:</a:t>
            </a:r>
            <a:r>
              <a:rPr lang="ko-KR" altLang="en-US" sz="1200" b="0" i="0" dirty="0">
                <a:solidFill>
                  <a:srgbClr val="FF0000"/>
                </a:solidFill>
                <a:effectLst/>
                <a:latin typeface="Arial" charset="0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이미지를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convolutional network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에 입력하여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forward pass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하여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Spoqa Han Sans"/>
              </a:rPr>
              <a:t>2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Spoqa Han Sans"/>
              </a:rPr>
              <a:t>배씩 작아지는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feature map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을 추출</a:t>
            </a:r>
            <a:endParaRPr lang="en-US" altLang="ko-KR" b="0" i="0" dirty="0">
              <a:solidFill>
                <a:srgbClr val="000000"/>
              </a:solidFill>
              <a:effectLst/>
              <a:latin typeface="Spoqa Han Sans"/>
            </a:endParaRPr>
          </a:p>
          <a:p>
            <a:pPr marL="0" indent="0">
              <a:buFontTx/>
              <a:buNone/>
            </a:pPr>
            <a:r>
              <a:rPr lang="en-US" altLang="ko-KR" sz="1200" b="1" i="0" dirty="0">
                <a:solidFill>
                  <a:srgbClr val="FF0000"/>
                </a:solidFill>
                <a:effectLst/>
                <a:latin typeface="Spoqa Han Sans"/>
              </a:rPr>
              <a:t>- Top-down pathway :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 각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pyramid level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에 있는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feature map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2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배로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up sampling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하고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channel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수를 동일하게 맞춰주는 과정</a:t>
            </a:r>
            <a:endParaRPr lang="en-US" altLang="ko-KR" b="0" i="0" dirty="0">
              <a:solidFill>
                <a:srgbClr val="000000"/>
              </a:solidFill>
              <a:effectLst/>
              <a:latin typeface="Spoqa Ha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- </a:t>
            </a:r>
            <a:r>
              <a:rPr lang="en-US" altLang="ko-KR" sz="1200" b="1" dirty="0">
                <a:solidFill>
                  <a:srgbClr val="0033CC"/>
                </a:solidFill>
              </a:rPr>
              <a:t>Lateral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Connection</a:t>
            </a:r>
            <a:r>
              <a:rPr lang="ko-KR" altLang="en-US" sz="1200" b="1" i="0" dirty="0">
                <a:solidFill>
                  <a:srgbClr val="0033CC"/>
                </a:solidFill>
                <a:effectLst/>
                <a:latin typeface="Arial" charset="0"/>
              </a:rPr>
              <a:t> </a:t>
            </a:r>
            <a:r>
              <a:rPr lang="en-US" altLang="ko-KR" sz="1200" b="1" i="0" dirty="0">
                <a:solidFill>
                  <a:srgbClr val="0033CC"/>
                </a:solidFill>
                <a:effectLst/>
                <a:latin typeface="Arial" charset="0"/>
              </a:rPr>
              <a:t>:</a:t>
            </a:r>
            <a:r>
              <a:rPr lang="ko-KR" altLang="en-US" sz="1200" b="1" i="0" dirty="0">
                <a:solidFill>
                  <a:srgbClr val="0033CC"/>
                </a:solidFill>
                <a:effectLst/>
                <a:latin typeface="Arial" charset="0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Spoqa Han Sans"/>
              </a:rPr>
              <a:t>upsample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feature map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과 바로 아래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level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feature map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element-wise addition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연산</a:t>
            </a:r>
            <a:endParaRPr lang="en-US" altLang="ko-KR" b="0" i="0" dirty="0">
              <a:solidFill>
                <a:srgbClr val="000000"/>
              </a:solidFill>
              <a:effectLst/>
              <a:latin typeface="Spoqa Han San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456727-9B7A-498E-18C7-87C42DCE18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978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30B0C-A3A6-68CF-E1EB-01A36C88A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F99C1B-E554-D53C-D69F-329BEAA49C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F8D1D0B-20FF-F63C-3642-62992D9108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PANet</a:t>
            </a:r>
            <a:r>
              <a:rPr lang="ko-KR" altLang="en-US" dirty="0"/>
              <a:t>이 무엇인지 </a:t>
            </a:r>
            <a:r>
              <a:rPr lang="ko-KR" altLang="en-US"/>
              <a:t>간단한 설명 추가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926634-B235-12B2-9BCC-9167CEF352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854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3DFEE-F7B8-D711-97D7-0F6C33448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29B243-728B-3F83-DF13-80AEE53724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5CFF4AB-AC0A-2A22-7642-7FDBB19862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  <a:ea typeface="+mn-ea"/>
              </a:rPr>
              <a:t>candidate enclosing region : </a:t>
            </a:r>
            <a:r>
              <a:rPr lang="ko-KR" altLang="en-US" sz="180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예측 박스</a:t>
            </a:r>
            <a:r>
              <a:rPr lang="en-US" altLang="ko-KR" sz="180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(B)</a:t>
            </a:r>
            <a:r>
              <a:rPr lang="ko-KR" altLang="en-US" sz="180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와 정답 박스</a:t>
            </a:r>
            <a:r>
              <a:rPr lang="en-US" altLang="ko-KR" sz="180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800" kern="0" spc="0" dirty="0" err="1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B_gt</a:t>
            </a:r>
            <a:r>
              <a:rPr lang="en-US" altLang="ko-KR" sz="180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r>
              <a:rPr lang="ko-KR" altLang="en-US" sz="180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를 둘 다 완전히 포함하는 가장 작은 사각형 영역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</a:t>
            </a:r>
            <a:r>
              <a:rPr lang="en-US" altLang="ko-KR" sz="1800" b="1" kern="0" spc="0" dirty="0">
                <a:solidFill>
                  <a:srgbClr val="008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context region : </a:t>
            </a:r>
            <a:r>
              <a:rPr lang="en-US" altLang="ko-KR" sz="1800" kern="0" spc="0" dirty="0">
                <a:solidFill>
                  <a:srgbClr val="008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</a:t>
            </a:r>
            <a:r>
              <a:rPr lang="ko-KR" altLang="en-US" sz="1800" kern="0" spc="0" dirty="0">
                <a:solidFill>
                  <a:srgbClr val="008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객체 주변의 시각적 정보</a:t>
            </a:r>
            <a:r>
              <a:rPr lang="en-US" altLang="ko-KR" sz="1800" kern="0" spc="0" dirty="0">
                <a:solidFill>
                  <a:srgbClr val="008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 </a:t>
            </a:r>
            <a:r>
              <a:rPr lang="ko-KR" altLang="en-US" sz="1800" kern="0" spc="0" dirty="0">
                <a:solidFill>
                  <a:srgbClr val="008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즉</a:t>
            </a:r>
            <a:r>
              <a:rPr lang="en-US" altLang="ko-KR" sz="1800" kern="0" spc="0" dirty="0">
                <a:solidFill>
                  <a:srgbClr val="008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8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객체 자체는 아니지만 그 주변 배경</a:t>
            </a:r>
            <a:r>
              <a:rPr lang="en-US" altLang="ko-KR" sz="1800" kern="0" spc="0" dirty="0">
                <a:solidFill>
                  <a:srgbClr val="008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</a:t>
            </a:r>
            <a:r>
              <a:rPr lang="ko-KR" altLang="en-US" sz="1800" kern="0" spc="0" dirty="0">
                <a:solidFill>
                  <a:srgbClr val="008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구조</a:t>
            </a:r>
            <a:r>
              <a:rPr lang="en-US" altLang="ko-KR" sz="1800" kern="0" spc="0" dirty="0">
                <a:solidFill>
                  <a:srgbClr val="008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</a:t>
            </a:r>
            <a:r>
              <a:rPr lang="ko-KR" altLang="en-US" sz="1800" kern="0" spc="0" dirty="0">
                <a:solidFill>
                  <a:srgbClr val="008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패턴을 포함한 의미 있는 공간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F1D98A-3388-22B2-AAEB-53F65FBC1A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431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3338F-B96B-8D60-2520-1B36D07FA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D3A81B-401E-4469-83F2-810A6C5EF6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F7CCE29-651A-4FF3-7147-BD700AE52A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  <a:ea typeface="+mn-ea"/>
              </a:rPr>
              <a:t>candidate enclosing region : </a:t>
            </a:r>
            <a:r>
              <a:rPr lang="ko-KR" altLang="en-US" sz="180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예측 박스</a:t>
            </a:r>
            <a:r>
              <a:rPr lang="en-US" altLang="ko-KR" sz="180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(B)</a:t>
            </a:r>
            <a:r>
              <a:rPr lang="ko-KR" altLang="en-US" sz="180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와 정답 박스</a:t>
            </a:r>
            <a:r>
              <a:rPr lang="en-US" altLang="ko-KR" sz="180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800" kern="0" spc="0" dirty="0" err="1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B_gt</a:t>
            </a:r>
            <a:r>
              <a:rPr lang="en-US" altLang="ko-KR" sz="180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r>
              <a:rPr lang="ko-KR" altLang="en-US" sz="180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를 둘 다 완전히 포함하는 가장 작은 사각형 영역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</a:t>
            </a:r>
            <a:r>
              <a:rPr lang="en-US" altLang="ko-KR" sz="1800" b="1" kern="0" spc="0" dirty="0">
                <a:solidFill>
                  <a:srgbClr val="008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context region : </a:t>
            </a:r>
            <a:r>
              <a:rPr lang="en-US" altLang="ko-KR" sz="1800" kern="0" spc="0" dirty="0">
                <a:solidFill>
                  <a:srgbClr val="008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</a:t>
            </a:r>
            <a:r>
              <a:rPr lang="ko-KR" altLang="en-US" sz="1800" kern="0" spc="0" dirty="0">
                <a:solidFill>
                  <a:srgbClr val="008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객체 주변의 시각적 정보</a:t>
            </a:r>
            <a:r>
              <a:rPr lang="en-US" altLang="ko-KR" sz="1800" kern="0" spc="0" dirty="0">
                <a:solidFill>
                  <a:srgbClr val="008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 </a:t>
            </a:r>
            <a:r>
              <a:rPr lang="ko-KR" altLang="en-US" sz="1800" kern="0" spc="0" dirty="0">
                <a:solidFill>
                  <a:srgbClr val="008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즉</a:t>
            </a:r>
            <a:r>
              <a:rPr lang="en-US" altLang="ko-KR" sz="1800" kern="0" spc="0" dirty="0">
                <a:solidFill>
                  <a:srgbClr val="008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8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객체 자체는 아니지만 그 주변 배경</a:t>
            </a:r>
            <a:r>
              <a:rPr lang="en-US" altLang="ko-KR" sz="1800" kern="0" spc="0" dirty="0">
                <a:solidFill>
                  <a:srgbClr val="008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</a:t>
            </a:r>
            <a:r>
              <a:rPr lang="ko-KR" altLang="en-US" sz="1800" kern="0" spc="0" dirty="0">
                <a:solidFill>
                  <a:srgbClr val="008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구조</a:t>
            </a:r>
            <a:r>
              <a:rPr lang="en-US" altLang="ko-KR" sz="1800" kern="0" spc="0" dirty="0">
                <a:solidFill>
                  <a:srgbClr val="008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</a:t>
            </a:r>
            <a:r>
              <a:rPr lang="ko-KR" altLang="en-US" sz="1800" kern="0" spc="0" dirty="0">
                <a:solidFill>
                  <a:srgbClr val="008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패턴을 포함한 의미 있는 공간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457D4E-96C8-D71D-CA6A-E97131EB3B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3035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4FB1C-0BD9-12A2-551A-78F6A1728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DE7ABE6-CB00-7354-C1F8-6519B7A517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0018C62-FB1F-E1B6-2044-28D0564A2A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AC8F33-C109-D5DF-E908-1D326A3164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6509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708CA-8ABC-C6CE-14FF-E2E5A72C4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B5820E8-0C21-9BE3-4EED-E6BB2823CF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019FD71-FEB2-97E8-0B8B-63C25E9003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AE4866-E6D8-ABF6-2894-4BCCE4B6EF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0434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18739-FA18-B858-51D6-F88746087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B505F91-8A29-F9FA-DA76-FB1693BB88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F5CA17-3441-F3C4-5D9A-914F0B09D5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939C1B-82C0-81B3-F608-B95A0D49C1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1900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D4A1C-A03C-BBBA-76A4-28E3EFFE0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493E44E-A415-2682-8107-4C628E1E02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018756E-23E3-1A28-B73C-174B7CACE7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FBB4C7-56AD-1087-0C21-D6862743E0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26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B1000-804B-684A-9A07-41A864A94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6D85A3D-E971-0B1B-4F3F-A3420C127B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9CAB817-A8B7-73DA-6B27-B0725AC71C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847C92-37AD-29F6-1985-DBE92A092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9963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0895D-6D6A-35DB-4B21-B44A0F0E3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3F23C4-405B-10A6-074C-755DBE5A71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04710E-0D4C-F65A-DCD5-499ECC9BAA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F3B195-17F2-2849-39C9-68D252F20E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833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줄친</a:t>
            </a:r>
            <a:r>
              <a:rPr lang="ko-KR" altLang="en-US" dirty="0"/>
              <a:t> 부분에 대해서 객관적인 자료 찾기 </a:t>
            </a:r>
            <a:r>
              <a:rPr lang="en-US" altLang="ko-KR" dirty="0"/>
              <a:t>(</a:t>
            </a:r>
            <a:r>
              <a:rPr lang="ko-KR" altLang="en-US" dirty="0"/>
              <a:t>특히</a:t>
            </a:r>
            <a:r>
              <a:rPr lang="en-US" altLang="ko-KR" dirty="0"/>
              <a:t>, SMT </a:t>
            </a:r>
            <a:r>
              <a:rPr lang="ko-KR" altLang="en-US" dirty="0"/>
              <a:t>불량이 전체 제품의 품질과 신뢰도에 큰 영향을 미친다는 부분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최종 작업자의 육안 검사를 진행한다는 내용은</a:t>
            </a:r>
            <a:r>
              <a:rPr lang="en-US" altLang="ko-KR" dirty="0"/>
              <a:t>, </a:t>
            </a:r>
            <a:r>
              <a:rPr lang="ko-KR" altLang="en-US" dirty="0"/>
              <a:t>실제 </a:t>
            </a:r>
            <a:r>
              <a:rPr lang="en-US" altLang="ko-KR" dirty="0"/>
              <a:t>SMT </a:t>
            </a:r>
            <a:r>
              <a:rPr lang="ko-KR" altLang="en-US" dirty="0"/>
              <a:t>업체의 공정 흐름도를 참고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5033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E3868-6199-7B49-96E8-7C3A1CABB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210A35-6C6C-E96A-5BAA-15C1E55768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79546C-1E2E-F5BC-0723-5DDC6B504E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TDD-Net </a:t>
            </a:r>
            <a:r>
              <a:rPr lang="ko-KR" altLang="en-US" dirty="0"/>
              <a:t>데이터셋 </a:t>
            </a:r>
            <a:r>
              <a:rPr lang="en-US" altLang="ko-KR" dirty="0"/>
              <a:t>: </a:t>
            </a:r>
            <a:r>
              <a:rPr lang="ko-KR" altLang="en-US" dirty="0"/>
              <a:t>인쇄 회로 기판</a:t>
            </a:r>
            <a:r>
              <a:rPr lang="en-US" altLang="ko-KR" dirty="0"/>
              <a:t>(PCB)</a:t>
            </a:r>
            <a:r>
              <a:rPr lang="ko-KR" altLang="en-US" dirty="0"/>
              <a:t>에서 발생하는 미세 결함을 탐지하기 위해 개발된 데이터셋으로</a:t>
            </a:r>
            <a:r>
              <a:rPr lang="en-US" altLang="ko-KR" dirty="0"/>
              <a:t>, TDD-Net </a:t>
            </a:r>
            <a:r>
              <a:rPr lang="ko-KR" altLang="en-US" dirty="0"/>
              <a:t>논문에서 사용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관련 논문</a:t>
            </a:r>
            <a:r>
              <a:rPr lang="en-US" altLang="ko-KR" dirty="0"/>
              <a:t>]</a:t>
            </a:r>
          </a:p>
          <a:p>
            <a:r>
              <a:rPr lang="en-US" altLang="ko-KR" dirty="0"/>
              <a:t>Ding, R., Dai, L., Li, G., &amp; Liu, H. (2019). TDD-Net: A Tiny Defect Detection Network for Printed Circuit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CDB774-F6AB-A30A-AEEC-5DB3F3E0B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0250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6CDE4-4BFC-FFC3-9B8D-5F476FB56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2F87BDE-0D71-D930-F42C-DF35D3361E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117DAD-0B8C-EE0A-2E44-DB7C5E7AF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99CA8D-CF8D-4101-005B-C5B3145A5A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5597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A9B53-8030-00C3-860D-B1C2A429C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039D9B-0DC3-2DBD-4E28-7EA854198B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5231C6-6BD9-9260-F18A-BBC90EDC33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EF97DF-9E1C-AD44-3F98-188AE62AD5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7738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9ED6C-38FF-698B-B84B-9A61311A6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C81D0D8-3003-1011-6CA9-7FCD46D719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66F14FF-CD84-200F-ED13-13994691D2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600E14-9D90-E5E2-3FF2-C6228D2D94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8501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B7247-C241-E3CC-8CDC-0129DE0C5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C4988BF-E988-FFFA-C7D9-E671B7FD1D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DE5FBB1-ABE9-8505-C11F-03C9A792F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F9DE6B-834A-303E-16FF-8F15E4D834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1591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214E2-7CF1-4C41-FE62-B14D34AB1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EA6FAD7-3267-4DF3-DF0C-D49E22C46D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85940E7-88D6-BB77-4BB6-EB3E2886F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B2F584-6309-43F1-DE3F-8AD407BE95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453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8CFE8-BED0-1372-DA3E-033A00083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F58419-1048-ED74-41FA-8B64B4D7D5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0ECD7E6-BF26-50A4-ED49-47FCCA2B0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51519A-82AD-7B37-7852-472F76147A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047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324E2-A79E-71D8-D85A-96FBEB108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F684D0D-2627-393D-3F27-C2DF6170C8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7E9F2F0-5EA7-1240-8E34-0548266C09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220352-5FF0-9176-A5B9-49F0E967E9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0070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1D38C-A3ED-6C0E-89EB-DFA78D331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672161-3E82-C01B-17E5-EDFA1103E2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B617766-C107-6DF9-3BA5-2E7FD4B0B3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02AF4E-004A-2DF7-AAF3-A76C2619A3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2080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5DB51-D1AB-7611-4D78-5A9B32792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BE2363-C065-5B31-EBD9-7ECCECC6C2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E4F3FA5-39C2-F0BE-3FE3-CE9D4C8CA2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533B8A-7C49-7BED-9E53-72F14822C8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498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3994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1D38C-A3ED-6C0E-89EB-DFA78D331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672161-3E82-C01B-17E5-EDFA1103E2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B617766-C107-6DF9-3BA5-2E7FD4B0B3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02AF4E-004A-2DF7-AAF3-A76C2619A3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8793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1D38C-A3ED-6C0E-89EB-DFA78D331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672161-3E82-C01B-17E5-EDFA1103E2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B617766-C107-6DF9-3BA5-2E7FD4B0B3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02AF4E-004A-2DF7-AAF3-A76C2619A3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4299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1D38C-A3ED-6C0E-89EB-DFA78D331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672161-3E82-C01B-17E5-EDFA1103E2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B617766-C107-6DF9-3BA5-2E7FD4B0B3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02AF4E-004A-2DF7-AAF3-A76C2619A3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5540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1D38C-A3ED-6C0E-89EB-DFA78D331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672161-3E82-C01B-17E5-EDFA1103E2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B617766-C107-6DF9-3BA5-2E7FD4B0B3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02AF4E-004A-2DF7-AAF3-A76C2619A3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5823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1D38C-A3ED-6C0E-89EB-DFA78D331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672161-3E82-C01B-17E5-EDFA1103E2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B617766-C107-6DF9-3BA5-2E7FD4B0B3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02AF4E-004A-2DF7-AAF3-A76C2619A3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4399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916D3-A403-F0F8-C9E1-828A6D554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4C493CC-96D7-BE08-3B3A-1FB23345C1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4601E0B-A435-D311-793E-FCC3606791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94BA2E-B37B-6C94-A9C9-5F2D71D43C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476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8D07E-D475-740E-D774-B753BBC1A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C5E8493-48DB-1744-58F7-F4A4270597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37ADD73-8E63-AE13-0665-D29980FA9E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DF6B07-78AD-5026-804A-309B2AE2A3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37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B124F-6917-4C1C-0F5B-E2FB8BC67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973168C-48AE-79DF-7FEE-1C60359E2B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DBA3770-235C-C011-80AC-3B66C86F03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B0B1A-3158-C0F3-EC5F-2806FFD518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515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B124F-6917-4C1C-0F5B-E2FB8BC67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973168C-48AE-79DF-7FEE-1C60359E2B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DBA3770-235C-C011-80AC-3B66C86F03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r>
              <a:rPr lang="ko-KR" altLang="en-US" dirty="0"/>
              <a:t>가지 주요</a:t>
            </a:r>
            <a:r>
              <a:rPr lang="en-US" altLang="ko-KR" dirty="0"/>
              <a:t> </a:t>
            </a:r>
            <a:r>
              <a:rPr lang="ko-KR" altLang="en-US" dirty="0"/>
              <a:t>불량의 근거를 객관적인 자료로 제시 </a:t>
            </a:r>
            <a:r>
              <a:rPr lang="en-US" altLang="ko-KR" dirty="0"/>
              <a:t>(</a:t>
            </a:r>
            <a:r>
              <a:rPr lang="ko-KR" altLang="en-US" dirty="0"/>
              <a:t>일정 기간동안 발생한 불량 중 해당 불량의 발생 빈도 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B0B1A-3158-C0F3-EC5F-2806FFD518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515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AC059-7225-9F27-9091-53CF2BD38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BDEAC6-1BDC-BBC2-9353-2BD8C41570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F23A9E-D86C-3B7B-C2B4-1C1C761A9D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1FB1E9-EFD8-C8EE-7C8D-762DDFA8A2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075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D9685-7F23-F9A1-1D80-B69453E4A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FB18B73-F5F0-7CEE-9B5E-2F8C8C15C3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B3804AA-160E-1CA6-8E8E-F3A911BCF8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04E12C-C88E-F1AC-EC6D-A59395EF89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257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7C542-3142-8496-0E3D-1A63D1FB5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D1798E5-A719-A86E-0CF5-817D337D3F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6206C1-86EB-E83F-4B98-1FF35A132F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A668EF-CD5B-E9C5-1E1E-9DB99CC66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740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F63D1-4CF5-94D5-ED4A-203F70677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87416F5-FB23-54FC-B621-D1F578B3C4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B83E7DF-A973-6062-59C8-A19DD322FF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 정의에서 해결 방법 결과까지 한번에 연결해서 설명하도록 구조 변경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887749-F65A-2436-FEAF-F6FD3E6C76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53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 rot="10800000">
            <a:off x="695077" y="6262962"/>
            <a:ext cx="8448923" cy="4603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25000">
                <a:schemeClr val="accent1">
                  <a:lumMod val="100000"/>
                </a:schemeClr>
              </a:gs>
              <a:gs pos="7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9" name="Picture 4" descr="C:\Users\msk\Desktop\abstract-blue-backgrounds-24_1920x1200_7146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32440"/>
          <a:stretch>
            <a:fillRect/>
          </a:stretch>
        </p:blipFill>
        <p:spPr bwMode="auto">
          <a:xfrm rot="10800000">
            <a:off x="-1" y="-4143"/>
            <a:ext cx="9144000" cy="4182802"/>
          </a:xfrm>
          <a:prstGeom prst="rect">
            <a:avLst/>
          </a:prstGeom>
          <a:noFill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2FF581-74A3-4A97-A84D-A91C762C65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2" y="6399033"/>
            <a:ext cx="1263900" cy="3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561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332" y="1779588"/>
            <a:ext cx="4079631" cy="384016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56638" y="1779588"/>
            <a:ext cx="4079631" cy="384016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43298205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9953" y="1206650"/>
            <a:ext cx="8042031" cy="4680000"/>
          </a:xfrm>
        </p:spPr>
        <p:txBody>
          <a:bodyPr/>
          <a:lstStyle>
            <a:lvl1pPr>
              <a:lnSpc>
                <a:spcPct val="150000"/>
              </a:lnSpc>
              <a:defRPr sz="1600">
                <a:latin typeface="Corbel" panose="020B0503020204020204" pitchFamily="34" charset="0"/>
                <a:ea typeface="맑은 고딕" panose="020B0503020000020004" pitchFamily="50" charset="-127"/>
              </a:defRPr>
            </a:lvl1pPr>
            <a:lvl2pPr marL="410318" indent="-167058">
              <a:lnSpc>
                <a:spcPct val="150000"/>
              </a:lnSpc>
              <a:buFont typeface="맑은 고딕" panose="020B0503020000020004" pitchFamily="50" charset="-127"/>
              <a:buChar char="√"/>
              <a:defRPr sz="1400"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>
              <a:lnSpc>
                <a:spcPct val="150000"/>
              </a:lnSpc>
              <a:defRPr sz="1200"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>
              <a:lnSpc>
                <a:spcPct val="150000"/>
              </a:lnSpc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9" name="슬라이드 번호 개체 틀 5"/>
          <p:cNvSpPr txBox="1">
            <a:spLocks/>
          </p:cNvSpPr>
          <p:nvPr userDrawn="1"/>
        </p:nvSpPr>
        <p:spPr>
          <a:xfrm>
            <a:off x="8077200" y="6459538"/>
            <a:ext cx="949569" cy="328612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chemeClr val="tx1">
                    <a:alpha val="50000"/>
                  </a:schemeClr>
                </a:solidFill>
                <a:latin typeface="Arial Black" pitchFamily="34" charset="0"/>
                <a:ea typeface="HY헤드라인M" pitchFamily="18" charset="-127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90FC0BDF-B890-41DA-9838-AE8FE480B3D1}" type="slidenum">
              <a:rPr kumimoji="0" lang="ko-KR" altLang="en-US" sz="1200" b="0" smtClean="0">
                <a:solidFill>
                  <a:srgbClr val="002060"/>
                </a:solidFill>
                <a:latin typeface="+mn-ea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‹#›</a:t>
            </a:fld>
            <a:endParaRPr kumimoji="0" lang="en-US" altLang="ko-KR" sz="1200" b="0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4" name="직사각형 13"/>
          <p:cNvSpPr/>
          <p:nvPr userDrawn="1"/>
        </p:nvSpPr>
        <p:spPr>
          <a:xfrm rot="10800000">
            <a:off x="695077" y="6262962"/>
            <a:ext cx="8448923" cy="4603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25000">
                <a:schemeClr val="accent1">
                  <a:lumMod val="100000"/>
                </a:schemeClr>
              </a:gs>
              <a:gs pos="7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B495BD8-64BC-4AE0-B09E-0B7436801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400" y="64800"/>
            <a:ext cx="8042031" cy="6413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5095D5-CF54-4B73-A88B-2E207E0900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2" y="6399033"/>
            <a:ext cx="1263900" cy="3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2074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3F254D-D485-4424-B9F6-B67A605DDF19}" type="slidenum">
              <a:rPr lang="en-GB" altLang="ko-KR"/>
              <a:pPr>
                <a:defRPr/>
              </a:pPr>
              <a:t>‹#›</a:t>
            </a:fld>
            <a:endParaRPr lang="en-GB" altLang="ko-KR" dirty="0"/>
          </a:p>
        </p:txBody>
      </p:sp>
      <p:pic>
        <p:nvPicPr>
          <p:cNvPr id="5" name="Picture 4" descr="C:\Users\msk\Desktop\abstract-blue-backgrounds-24_1920x1200_7146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43700" t="32440"/>
          <a:stretch>
            <a:fillRect/>
          </a:stretch>
        </p:blipFill>
        <p:spPr bwMode="auto">
          <a:xfrm rot="10800000">
            <a:off x="0" y="-1"/>
            <a:ext cx="9144000" cy="61167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3953764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8A4EB-2A1B-B60E-7C34-379AA946F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400" y="64800"/>
            <a:ext cx="8042031" cy="64135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310797-E8F0-33FF-3EAC-DF0D297E0E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02B1F-C918-4EA9-8A71-4A69BA71DD78}" type="slidenum">
              <a:rPr lang="en-GB" altLang="ko-KR" smtClean="0"/>
              <a:pPr>
                <a:defRPr/>
              </a:pPr>
              <a:t>‹#›</a:t>
            </a:fld>
            <a:endParaRPr lang="en-GB" altLang="ko-KR" dirty="0"/>
          </a:p>
        </p:txBody>
      </p:sp>
    </p:spTree>
    <p:extLst>
      <p:ext uri="{BB962C8B-B14F-4D97-AF65-F5344CB8AC3E}">
        <p14:creationId xmlns:p14="http://schemas.microsoft.com/office/powerpoint/2010/main" val="343135767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8400" y="64800"/>
            <a:ext cx="8042031" cy="6413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332" y="1779588"/>
            <a:ext cx="4079631" cy="384016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56638" y="1779588"/>
            <a:ext cx="4079631" cy="384016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Rectangle 4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34F184-09B5-43E3-9B7A-CC3A5F5FC70F}" type="slidenum">
              <a:rPr lang="en-GB" altLang="ko-KR"/>
              <a:pPr>
                <a:defRPr/>
              </a:pPr>
              <a:t>‹#›</a:t>
            </a:fld>
            <a:endParaRPr lang="en-GB" altLang="ko-KR" dirty="0"/>
          </a:p>
        </p:txBody>
      </p:sp>
    </p:spTree>
    <p:extLst>
      <p:ext uri="{BB962C8B-B14F-4D97-AF65-F5344CB8AC3E}">
        <p14:creationId xmlns:p14="http://schemas.microsoft.com/office/powerpoint/2010/main" val="312410962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 rot="10800000">
            <a:off x="695077" y="6262962"/>
            <a:ext cx="8448923" cy="4603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25000">
                <a:schemeClr val="accent1">
                  <a:lumMod val="100000"/>
                </a:schemeClr>
              </a:gs>
              <a:gs pos="7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9" name="Picture 4" descr="C:\Users\msk\Desktop\abstract-blue-backgrounds-24_1920x1200_7146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32440"/>
          <a:stretch>
            <a:fillRect/>
          </a:stretch>
        </p:blipFill>
        <p:spPr bwMode="auto">
          <a:xfrm rot="10800000">
            <a:off x="-1" y="-4143"/>
            <a:ext cx="9144000" cy="4182802"/>
          </a:xfrm>
          <a:prstGeom prst="rect">
            <a:avLst/>
          </a:prstGeom>
          <a:noFill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2FF581-74A3-4A97-A84D-A91C762C65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2" y="6399033"/>
            <a:ext cx="1263900" cy="3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6954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9953" y="1206650"/>
            <a:ext cx="8042031" cy="4680000"/>
          </a:xfrm>
        </p:spPr>
        <p:txBody>
          <a:bodyPr/>
          <a:lstStyle>
            <a:lvl1pPr>
              <a:lnSpc>
                <a:spcPct val="150000"/>
              </a:lnSpc>
              <a:defRPr sz="1600">
                <a:latin typeface="Corbel" panose="020B0503020204020204" pitchFamily="34" charset="0"/>
                <a:ea typeface="맑은 고딕" panose="020B0503020000020004" pitchFamily="50" charset="-127"/>
              </a:defRPr>
            </a:lvl1pPr>
            <a:lvl2pPr marL="410318" indent="-167058">
              <a:lnSpc>
                <a:spcPct val="150000"/>
              </a:lnSpc>
              <a:buFont typeface="맑은 고딕" panose="020B0503020000020004" pitchFamily="50" charset="-127"/>
              <a:buChar char="√"/>
              <a:defRPr sz="1400"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>
              <a:lnSpc>
                <a:spcPct val="150000"/>
              </a:lnSpc>
              <a:defRPr sz="1200"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>
              <a:lnSpc>
                <a:spcPct val="150000"/>
              </a:lnSpc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B495BD8-64BC-4AE0-B09E-0B7436801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5095D5-CF54-4B73-A88B-2E207E0900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2" y="6399033"/>
            <a:ext cx="1263900" cy="35829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4037ABE-D605-7DC2-CD98-5957AE0F5873}"/>
              </a:ext>
            </a:extLst>
          </p:cNvPr>
          <p:cNvSpPr/>
          <p:nvPr userDrawn="1"/>
        </p:nvSpPr>
        <p:spPr>
          <a:xfrm rot="10800000">
            <a:off x="695077" y="6262962"/>
            <a:ext cx="8448923" cy="46038"/>
          </a:xfrm>
          <a:prstGeom prst="rect">
            <a:avLst/>
          </a:prstGeom>
          <a:gradFill flip="none" rotWithShape="1">
            <a:gsLst>
              <a:gs pos="0">
                <a:srgbClr val="9A1F4E"/>
              </a:gs>
              <a:gs pos="25000">
                <a:srgbClr val="9A1F4E"/>
              </a:gs>
              <a:gs pos="7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716561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msk\Desktop\abstract-blue-backgrounds-24_1920x1200_7146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43700" t="32440"/>
          <a:stretch>
            <a:fillRect/>
          </a:stretch>
        </p:blipFill>
        <p:spPr bwMode="auto">
          <a:xfrm rot="10800000">
            <a:off x="0" y="-1"/>
            <a:ext cx="9144000" cy="61167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5140892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8A4EB-2A1B-B60E-7C34-379AA946F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17828934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19BEA91-710F-4DA2-A57A-92029721C1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r="6054"/>
          <a:stretch/>
        </p:blipFill>
        <p:spPr>
          <a:xfrm>
            <a:off x="-1256" y="-3606"/>
            <a:ext cx="9144000" cy="792606"/>
          </a:xfrm>
          <a:prstGeom prst="rect">
            <a:avLst/>
          </a:prstGeom>
        </p:spPr>
      </p:pic>
      <p:sp>
        <p:nvSpPr>
          <p:cNvPr id="4137" name="Rectangle 4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0116" y="6560298"/>
            <a:ext cx="117020" cy="113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 defTabSz="757623" eaLnBrk="0" hangingPunct="0">
              <a:defRPr sz="738">
                <a:solidFill>
                  <a:srgbClr val="000000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fld id="{64B02B1F-C918-4EA9-8A71-4A69BA71DD78}" type="slidenum">
              <a:rPr lang="en-GB" altLang="ko-KR"/>
              <a:pPr>
                <a:defRPr/>
              </a:pPr>
              <a:t>‹#›</a:t>
            </a:fld>
            <a:endParaRPr lang="en-GB" altLang="ko-KR" dirty="0"/>
          </a:p>
        </p:txBody>
      </p:sp>
      <p:sp>
        <p:nvSpPr>
          <p:cNvPr id="1031" name="Rectangle 109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6455" y="1149000"/>
            <a:ext cx="8016997" cy="4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0"/>
            <a:r>
              <a:rPr lang="en-US" altLang="ko-KR" dirty="0"/>
              <a:t>Second level, etc.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9CADA37-7BDD-4B7C-8BAC-B00D343C19E7}"/>
              </a:ext>
            </a:extLst>
          </p:cNvPr>
          <p:cNvCxnSpPr>
            <a:cxnSpLocks/>
          </p:cNvCxnSpPr>
          <p:nvPr userDrawn="1"/>
        </p:nvCxnSpPr>
        <p:spPr>
          <a:xfrm>
            <a:off x="0" y="789000"/>
            <a:ext cx="9144000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591A48D-7862-4BD3-BDC0-4940E5CAC7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7452032" y="396649"/>
            <a:ext cx="1495572" cy="276754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008097E2-E215-16CD-58E7-6BD7499887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39971" y="65100"/>
            <a:ext cx="8042031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E501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71" r:id="rId2"/>
    <p:sldLayoutId id="2147483772" r:id="rId3"/>
    <p:sldLayoutId id="2147483794" r:id="rId4"/>
    <p:sldLayoutId id="2147483773" r:id="rId5"/>
  </p:sldLayoutIdLst>
  <p:transition/>
  <p:hf hdr="0" ftr="0" dt="0"/>
  <p:txStyles>
    <p:titleStyle>
      <a:lvl1pPr algn="l" defTabSz="597892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  <a:lvl2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2pPr>
      <a:lvl3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3pPr>
      <a:lvl4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4pPr>
      <a:lvl5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5pPr>
      <a:lvl6pPr marL="422041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6pPr>
      <a:lvl7pPr marL="844083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7pPr>
      <a:lvl8pPr marL="1266124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8pPr>
      <a:lvl9pPr marL="1688165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9pPr>
    </p:titleStyle>
    <p:bodyStyle>
      <a:lvl1pPr marL="241795" indent="-241795" algn="l" defTabSz="597892" rtl="0" eaLnBrk="0" fontAlgn="base" hangingPunct="0">
        <a:lnSpc>
          <a:spcPct val="150000"/>
        </a:lnSpc>
        <a:spcBef>
          <a:spcPct val="115000"/>
        </a:spcBef>
        <a:spcAft>
          <a:spcPct val="0"/>
        </a:spcAft>
        <a:buClr>
          <a:schemeClr val="tx2"/>
        </a:buClr>
        <a:buFont typeface="Wingdings" pitchFamily="2" charset="2"/>
        <a:buChar char="n"/>
        <a:defRPr sz="1600" b="1">
          <a:solidFill>
            <a:srgbClr val="000000"/>
          </a:solidFill>
          <a:latin typeface="Corbel" panose="020B0503020204020204" pitchFamily="34" charset="0"/>
          <a:ea typeface="+mn-ea"/>
          <a:cs typeface="+mn-cs"/>
        </a:defRPr>
      </a:lvl1pPr>
      <a:lvl2pPr marL="410318" indent="-167058" algn="l" defTabSz="597892" rtl="0" eaLnBrk="0" fontAlgn="base" hangingPunct="0">
        <a:lnSpc>
          <a:spcPct val="150000"/>
        </a:lnSpc>
        <a:spcBef>
          <a:spcPct val="5000"/>
        </a:spcBef>
        <a:spcAft>
          <a:spcPct val="0"/>
        </a:spcAft>
        <a:buClr>
          <a:schemeClr val="tx2"/>
        </a:buClr>
        <a:buFont typeface="맑은 고딕" panose="020B0503020000020004" pitchFamily="50" charset="-127"/>
        <a:buChar char="√"/>
        <a:defRPr sz="1400">
          <a:solidFill>
            <a:srgbClr val="000000"/>
          </a:solidFill>
          <a:latin typeface="Corbel" panose="020B0503020204020204" pitchFamily="34" charset="0"/>
        </a:defRPr>
      </a:lvl2pPr>
      <a:lvl3pPr marL="580307" indent="-168524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1200">
          <a:solidFill>
            <a:srgbClr val="000000"/>
          </a:solidFill>
          <a:latin typeface="Corbel" panose="020B0503020204020204" pitchFamily="34" charset="0"/>
        </a:defRPr>
      </a:lvl3pPr>
      <a:lvl4pPr marL="748831" indent="-167058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chemeClr val="tx2"/>
        </a:buClr>
        <a:buFont typeface="Arial" pitchFamily="34" charset="0"/>
        <a:buChar char="-"/>
        <a:defRPr sz="1200">
          <a:solidFill>
            <a:srgbClr val="000000"/>
          </a:solidFill>
          <a:latin typeface="Corbel" panose="020B0503020204020204" pitchFamily="34" charset="0"/>
        </a:defRPr>
      </a:lvl4pPr>
      <a:lvl5pPr marL="917354" indent="-167058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Corbel" panose="020B0503020204020204" pitchFamily="34" charset="0"/>
        </a:defRPr>
      </a:lvl5pPr>
      <a:lvl6pPr marL="1339395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6pPr>
      <a:lvl7pPr marL="1761436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7pPr>
      <a:lvl8pPr marL="2183478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8pPr>
      <a:lvl9pPr marL="2605519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9pPr>
    </p:bodyStyle>
    <p:otherStyle>
      <a:defPPr>
        <a:defRPr lang="ko-KR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FF8754-B9F3-D76F-38C3-B0091EEFC5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C00000">
                <a:tint val="45000"/>
                <a:satMod val="400000"/>
              </a:srgbClr>
            </a:duotone>
          </a:blip>
          <a:srcRect r="24209"/>
          <a:stretch/>
        </p:blipFill>
        <p:spPr>
          <a:xfrm>
            <a:off x="-1255" y="-3606"/>
            <a:ext cx="7376881" cy="792606"/>
          </a:xfrm>
          <a:custGeom>
            <a:avLst/>
            <a:gdLst>
              <a:gd name="connsiteX0" fmla="*/ 0 w 7376881"/>
              <a:gd name="connsiteY0" fmla="*/ 0 h 792606"/>
              <a:gd name="connsiteX1" fmla="*/ 7376881 w 7376881"/>
              <a:gd name="connsiteY1" fmla="*/ 0 h 792606"/>
              <a:gd name="connsiteX2" fmla="*/ 7335083 w 7376881"/>
              <a:gd name="connsiteY2" fmla="*/ 72101 h 792606"/>
              <a:gd name="connsiteX3" fmla="*/ 6478558 w 7376881"/>
              <a:gd name="connsiteY3" fmla="*/ 773769 h 792606"/>
              <a:gd name="connsiteX4" fmla="*/ 6439960 w 7376881"/>
              <a:gd name="connsiteY4" fmla="*/ 792606 h 792606"/>
              <a:gd name="connsiteX5" fmla="*/ 0 w 7376881"/>
              <a:gd name="connsiteY5" fmla="*/ 792606 h 792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76881" h="792606">
                <a:moveTo>
                  <a:pt x="0" y="0"/>
                </a:moveTo>
                <a:lnTo>
                  <a:pt x="7376881" y="0"/>
                </a:lnTo>
                <a:lnTo>
                  <a:pt x="7335083" y="72101"/>
                </a:lnTo>
                <a:cubicBezTo>
                  <a:pt x="7153136" y="331561"/>
                  <a:pt x="6859280" y="569153"/>
                  <a:pt x="6478558" y="773769"/>
                </a:cubicBezTo>
                <a:lnTo>
                  <a:pt x="6439960" y="792606"/>
                </a:lnTo>
                <a:lnTo>
                  <a:pt x="0" y="792606"/>
                </a:lnTo>
                <a:close/>
              </a:path>
            </a:pathLst>
          </a:custGeom>
        </p:spPr>
      </p:pic>
      <p:sp>
        <p:nvSpPr>
          <p:cNvPr id="102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339971" y="65100"/>
            <a:ext cx="8042031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E501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title style</a:t>
            </a:r>
          </a:p>
        </p:txBody>
      </p:sp>
      <p:sp>
        <p:nvSpPr>
          <p:cNvPr id="1031" name="Rectangle 109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6455" y="1149000"/>
            <a:ext cx="8016997" cy="4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0"/>
            <a:r>
              <a:rPr lang="en-US" altLang="ko-KR" dirty="0"/>
              <a:t>Second level, etc.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9CADA37-7BDD-4B7C-8BAC-B00D343C19E7}"/>
              </a:ext>
            </a:extLst>
          </p:cNvPr>
          <p:cNvCxnSpPr>
            <a:cxnSpLocks/>
          </p:cNvCxnSpPr>
          <p:nvPr userDrawn="1"/>
        </p:nvCxnSpPr>
        <p:spPr>
          <a:xfrm>
            <a:off x="0" y="789000"/>
            <a:ext cx="9144000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591A48D-7862-4BD3-BDC0-4940E5CAC7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7452032" y="396649"/>
            <a:ext cx="1495572" cy="27675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17EA2C-9563-3A9C-CD52-0AE019419479}"/>
              </a:ext>
            </a:extLst>
          </p:cNvPr>
          <p:cNvSpPr/>
          <p:nvPr userDrawn="1"/>
        </p:nvSpPr>
        <p:spPr>
          <a:xfrm rot="10800000">
            <a:off x="695077" y="6262962"/>
            <a:ext cx="8448923" cy="46038"/>
          </a:xfrm>
          <a:prstGeom prst="rect">
            <a:avLst/>
          </a:prstGeom>
          <a:gradFill flip="none" rotWithShape="1">
            <a:gsLst>
              <a:gs pos="0">
                <a:srgbClr val="9A1F4E"/>
              </a:gs>
              <a:gs pos="25000">
                <a:srgbClr val="9A1F4E"/>
              </a:gs>
              <a:gs pos="7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B15DAD-E0C6-A00C-DFBE-C16F6DB13731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2" y="6399033"/>
            <a:ext cx="1263900" cy="358297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4BDD22-E678-EB87-D6D2-EB743F53AA76}"/>
              </a:ext>
            </a:extLst>
          </p:cNvPr>
          <p:cNvSpPr txBox="1">
            <a:spLocks/>
          </p:cNvSpPr>
          <p:nvPr userDrawn="1"/>
        </p:nvSpPr>
        <p:spPr>
          <a:xfrm>
            <a:off x="8077200" y="6459538"/>
            <a:ext cx="949569" cy="328612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chemeClr val="tx1">
                    <a:alpha val="50000"/>
                  </a:schemeClr>
                </a:solidFill>
                <a:latin typeface="Arial Black" pitchFamily="34" charset="0"/>
                <a:ea typeface="HY헤드라인M" pitchFamily="18" charset="-127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90FC0BDF-B890-41DA-9838-AE8FE480B3D1}" type="slidenum">
              <a:rPr kumimoji="0" lang="ko-KR" altLang="en-US" sz="1200" b="0" smtClean="0">
                <a:solidFill>
                  <a:srgbClr val="002060"/>
                </a:solidFill>
                <a:latin typeface="+mn-ea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‹#›</a:t>
            </a:fld>
            <a:endParaRPr kumimoji="0" lang="en-US" altLang="ko-KR" sz="1200" b="0" dirty="0">
              <a:solidFill>
                <a:srgbClr val="00206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40662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</p:sldLayoutIdLst>
  <p:transition/>
  <p:hf hdr="0" ftr="0" dt="0"/>
  <p:txStyles>
    <p:titleStyle>
      <a:lvl1pPr algn="l" defTabSz="597892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  <a:lvl2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2pPr>
      <a:lvl3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3pPr>
      <a:lvl4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4pPr>
      <a:lvl5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5pPr>
      <a:lvl6pPr marL="422041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6pPr>
      <a:lvl7pPr marL="844083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7pPr>
      <a:lvl8pPr marL="1266124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8pPr>
      <a:lvl9pPr marL="1688165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9pPr>
    </p:titleStyle>
    <p:bodyStyle>
      <a:lvl1pPr marL="241795" indent="-241795" algn="l" defTabSz="597892" rtl="0" eaLnBrk="0" fontAlgn="base" hangingPunct="0">
        <a:lnSpc>
          <a:spcPct val="150000"/>
        </a:lnSpc>
        <a:spcBef>
          <a:spcPct val="115000"/>
        </a:spcBef>
        <a:spcAft>
          <a:spcPct val="0"/>
        </a:spcAft>
        <a:buClr>
          <a:schemeClr val="tx2"/>
        </a:buClr>
        <a:buFont typeface="Wingdings" pitchFamily="2" charset="2"/>
        <a:buChar char="n"/>
        <a:defRPr sz="1600" b="1">
          <a:solidFill>
            <a:srgbClr val="000000"/>
          </a:solidFill>
          <a:latin typeface="Corbel" panose="020B0503020204020204" pitchFamily="34" charset="0"/>
          <a:ea typeface="+mn-ea"/>
          <a:cs typeface="+mn-cs"/>
        </a:defRPr>
      </a:lvl1pPr>
      <a:lvl2pPr marL="410318" indent="-167058" algn="l" defTabSz="597892" rtl="0" eaLnBrk="0" fontAlgn="base" hangingPunct="0">
        <a:lnSpc>
          <a:spcPct val="150000"/>
        </a:lnSpc>
        <a:spcBef>
          <a:spcPct val="5000"/>
        </a:spcBef>
        <a:spcAft>
          <a:spcPct val="0"/>
        </a:spcAft>
        <a:buClr>
          <a:schemeClr val="tx2"/>
        </a:buClr>
        <a:buFont typeface="맑은 고딕" panose="020B0503020000020004" pitchFamily="50" charset="-127"/>
        <a:buChar char="√"/>
        <a:defRPr sz="1400">
          <a:solidFill>
            <a:srgbClr val="000000"/>
          </a:solidFill>
          <a:latin typeface="Corbel" panose="020B0503020204020204" pitchFamily="34" charset="0"/>
        </a:defRPr>
      </a:lvl2pPr>
      <a:lvl3pPr marL="580307" indent="-168524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1200">
          <a:solidFill>
            <a:srgbClr val="000000"/>
          </a:solidFill>
          <a:latin typeface="Corbel" panose="020B0503020204020204" pitchFamily="34" charset="0"/>
        </a:defRPr>
      </a:lvl3pPr>
      <a:lvl4pPr marL="748831" indent="-167058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chemeClr val="tx2"/>
        </a:buClr>
        <a:buFont typeface="Arial" pitchFamily="34" charset="0"/>
        <a:buChar char="-"/>
        <a:defRPr sz="1200">
          <a:solidFill>
            <a:srgbClr val="000000"/>
          </a:solidFill>
          <a:latin typeface="Corbel" panose="020B0503020204020204" pitchFamily="34" charset="0"/>
        </a:defRPr>
      </a:lvl4pPr>
      <a:lvl5pPr marL="917354" indent="-167058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Corbel" panose="020B0503020204020204" pitchFamily="34" charset="0"/>
        </a:defRPr>
      </a:lvl5pPr>
      <a:lvl6pPr marL="1339395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6pPr>
      <a:lvl7pPr marL="1761436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7pPr>
      <a:lvl8pPr marL="2183478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8pPr>
      <a:lvl9pPr marL="2605519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9pPr>
    </p:bodyStyle>
    <p:otherStyle>
      <a:defPPr>
        <a:defRPr lang="ko-KR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mAP@0.5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mAP@0.5:0.05:0.95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cienceon.kisti.re.kr/srch/selectPORSrchReport.do?cn=TRKO201400020710" TargetMode="External"/><Relationship Id="rId7" Type="http://schemas.openxmlformats.org/officeDocument/2006/relationships/hyperlink" Target="https://www.researchgate.net/publication/370612828_Improved_Convolutional_Neural_Network_YOLOv5_for_Underwater_Target_Detection_Based_on_Autonomous_Underwater_Helicopter?_tp=eyJjb250ZXh0Ijp7ImZpcnN0UGFnZSI6Il9kaXJlY3QiLCJwYWdlIjoiX2RpcmVjdCJ9fQ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herbwood.tistory.com/18" TargetMode="External"/><Relationship Id="rId5" Type="http://schemas.openxmlformats.org/officeDocument/2006/relationships/hyperlink" Target="https://arxiv.org/pdf/1612.03144.pdf" TargetMode="External"/><Relationship Id="rId4" Type="http://schemas.openxmlformats.org/officeDocument/2006/relationships/hyperlink" Target="https://www.cognex.com/ko-kr/what-is/deep-learning/deep-learning-vs-machine-vision-and-human-inspection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2590123023000956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os-journal.info/journalid/10321" TargetMode="External"/><Relationship Id="rId4" Type="http://schemas.openxmlformats.org/officeDocument/2006/relationships/hyperlink" Target="https://github.com/JiaLim98/YOLO-PCB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951C254-D3FE-4F55-B884-40C49A8602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7452032" y="6399033"/>
            <a:ext cx="1444806" cy="2673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742296-B25A-27A7-7E69-7939DB0BA19F}"/>
              </a:ext>
            </a:extLst>
          </p:cNvPr>
          <p:cNvSpPr txBox="1"/>
          <p:nvPr/>
        </p:nvSpPr>
        <p:spPr>
          <a:xfrm>
            <a:off x="1016960" y="2193435"/>
            <a:ext cx="7110079" cy="875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44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프로젝트</a:t>
            </a:r>
            <a:r>
              <a:rPr lang="en-US" altLang="ko-KR" sz="44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 #1 </a:t>
            </a:r>
            <a:r>
              <a:rPr lang="ko-KR" altLang="en-US" sz="44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주제발표</a:t>
            </a:r>
            <a:endParaRPr lang="en-US" altLang="ko-KR" sz="44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DA4912B-7505-A2FB-FBB8-4DF4D2A23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1963" y="4878004"/>
            <a:ext cx="6300072" cy="79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>
            <a:lvl1pPr marL="0" indent="0" algn="l" defTabSz="647700" rtl="0" eaLnBrk="0" fontAlgn="base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None/>
              <a:defRPr sz="16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4500" indent="-180975" algn="l" defTabSz="647700" rtl="0" eaLnBrk="0" fontAlgn="base" hangingPunct="0">
              <a:lnSpc>
                <a:spcPct val="105000"/>
              </a:lnSpc>
              <a:spcBef>
                <a:spcPct val="5000"/>
              </a:spcBef>
              <a:spcAft>
                <a:spcPct val="0"/>
              </a:spcAft>
              <a:buClr>
                <a:srgbClr val="F37121"/>
              </a:buClr>
              <a:buFont typeface="Arial Unicode MS" pitchFamily="50" charset="-127"/>
              <a:buChar char="–"/>
              <a:defRPr sz="1400">
                <a:solidFill>
                  <a:srgbClr val="000000"/>
                </a:solidFill>
                <a:latin typeface="+mn-lt"/>
              </a:defRPr>
            </a:lvl2pPr>
            <a:lvl3pPr marL="628650" indent="-182563" algn="l" defTabSz="647700" rtl="0" eaLnBrk="0" fontAlgn="base" hangingPunct="0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3pPr>
            <a:lvl4pPr marL="811213" indent="-180975" algn="l" defTabSz="647700" rtl="0" eaLnBrk="0" fontAlgn="base" hangingPunct="0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Arial" pitchFamily="34" charset="0"/>
              <a:buChar char="-"/>
              <a:defRPr sz="1400">
                <a:solidFill>
                  <a:srgbClr val="000000"/>
                </a:solidFill>
                <a:latin typeface="+mn-lt"/>
              </a:defRPr>
            </a:lvl4pPr>
            <a:lvl5pPr marL="993775" indent="-180975" algn="l" defTabSz="647700" rtl="0" eaLnBrk="0" fontAlgn="base" hangingPunct="0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5pPr>
            <a:lvl6pPr marL="1450975" indent="-180975" algn="l" defTabSz="647700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6pPr>
            <a:lvl7pPr marL="1908175" indent="-180975" algn="l" defTabSz="647700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7pPr>
            <a:lvl8pPr marL="2365375" indent="-180975" algn="l" defTabSz="647700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8pPr>
            <a:lvl9pPr marL="2822575" indent="-180975" algn="l" defTabSz="647700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algn="ctr" eaLnBrk="1" hangingPunct="1"/>
            <a:r>
              <a:rPr lang="en-US" altLang="ko-KR" b="0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[5</a:t>
            </a:r>
            <a:r>
              <a:rPr lang="ko-KR" altLang="en-US" b="0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조</a:t>
            </a:r>
            <a:r>
              <a:rPr lang="en-US" altLang="ko-KR" b="0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b="0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김연지</a:t>
            </a:r>
            <a:r>
              <a:rPr lang="en-US" altLang="ko-KR" b="0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0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팀장</a:t>
            </a:r>
            <a:r>
              <a:rPr lang="en-US" altLang="ko-KR" b="0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ko-KR" altLang="en-US" b="0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장욱진</a:t>
            </a:r>
            <a:endParaRPr lang="en-US" altLang="ko-KR" b="0" dirty="0">
              <a:solidFill>
                <a:srgbClr val="00206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eaLnBrk="1" hangingPunct="1"/>
            <a:r>
              <a:rPr lang="en-US" altLang="ko-KR" b="0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kyj23520@naver.com, jangwj92@cbnu.ac.kr</a:t>
            </a:r>
          </a:p>
          <a:p>
            <a:pPr algn="ctr" eaLnBrk="1" hangingPunct="1"/>
            <a:r>
              <a:rPr lang="ko-KR" altLang="en-US" b="0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충</a:t>
            </a:r>
            <a:r>
              <a:rPr lang="ko-KR" altLang="en-US" b="0" dirty="0">
                <a:solidFill>
                  <a:srgbClr val="002060"/>
                </a:solidFill>
                <a:latin typeface="맑은 고딕" pitchFamily="50" charset="-127"/>
              </a:rPr>
              <a:t>북대학교 산업인공지능학과</a:t>
            </a:r>
            <a:endParaRPr lang="en-GB" altLang="ko-KR" b="0" dirty="0">
              <a:solidFill>
                <a:srgbClr val="00206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D12AAC-3E69-1D46-503B-5B89E4C8F6DA}"/>
              </a:ext>
            </a:extLst>
          </p:cNvPr>
          <p:cNvSpPr txBox="1"/>
          <p:nvPr/>
        </p:nvSpPr>
        <p:spPr>
          <a:xfrm>
            <a:off x="656956" y="3068996"/>
            <a:ext cx="7830088" cy="519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딥러닝 기반 논문 리뷰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571C43D-1094-CBC8-93A7-E64A401C7D9C}"/>
              </a:ext>
            </a:extLst>
          </p:cNvPr>
          <p:cNvSpPr/>
          <p:nvPr/>
        </p:nvSpPr>
        <p:spPr bwMode="auto">
          <a:xfrm>
            <a:off x="115260" y="102298"/>
            <a:ext cx="2678427" cy="270003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지능화캡스톤프로젝트</a:t>
            </a:r>
            <a:r>
              <a:rPr kumimoji="0" lang="ko-KR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 </a:t>
            </a: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#1 </a:t>
            </a:r>
            <a:r>
              <a:rPr kumimoji="0" lang="ko-KR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주제발표 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818F6-F82B-59DF-B7B9-DF1540C96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988021F2-6B16-A156-C5D1-B2FDCE94D1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672038" cy="4499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서론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</a:endParaRPr>
          </a:p>
          <a:p>
            <a:pPr marL="243260" lvl="1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600" kern="0" dirty="0">
                <a:solidFill>
                  <a:schemeClr val="tx1"/>
                </a:solidFill>
                <a:latin typeface="+mn-ea"/>
                <a:ea typeface="+mn-ea"/>
              </a:rPr>
              <a:t>3) </a:t>
            </a:r>
            <a:r>
              <a:rPr lang="ko-KR" altLang="en-US" sz="1600" kern="0" dirty="0">
                <a:solidFill>
                  <a:schemeClr val="tx1"/>
                </a:solidFill>
                <a:latin typeface="+mn-ea"/>
                <a:ea typeface="+mn-ea"/>
              </a:rPr>
              <a:t>문제 정의</a:t>
            </a:r>
            <a:endParaRPr lang="en-US" altLang="ko-KR" sz="16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806450" lvl="2" indent="-179388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+mn-ea"/>
                <a:ea typeface="+mn-ea"/>
              </a:rPr>
              <a:t>기존 딥러닝 모델은 다음과 같은 문제를 해결하지 못하고 있음</a:t>
            </a:r>
            <a:endParaRPr lang="en-US" altLang="ko-KR" sz="14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ea typeface="+mn-ea"/>
              </a:rPr>
              <a:t>  - 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ea typeface="+mn-ea"/>
              </a:rPr>
              <a:t>작은 결함의 탐지 정확도 저하</a:t>
            </a:r>
            <a:endParaRPr lang="en-US" altLang="ko-KR" sz="14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ea typeface="+mn-ea"/>
              </a:rPr>
              <a:t>  - 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ea typeface="+mn-ea"/>
              </a:rPr>
              <a:t>결함 발생의 반복성 또는 증가 경향을 실시간으로 분석하는 기능 부재</a:t>
            </a:r>
            <a:endParaRPr lang="en-US" altLang="ko-KR" sz="14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806450" lvl="2" indent="-179388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따라서 이 논문은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YOLOv5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를 기반으로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 -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기존의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YOLOv5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모델의 특징 피라미드 네트워크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(Feature Pyramid Network, FPN)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를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문맥 정보를 활용하도록 수정하여 작은 결함에도 민감하게 반응하도록 함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 - </a:t>
            </a:r>
            <a:r>
              <a:rPr lang="en-US" altLang="ko-KR" sz="1400" kern="0" dirty="0" err="1">
                <a:solidFill>
                  <a:schemeClr val="tx1"/>
                </a:solidFill>
                <a:latin typeface="+mn-ea"/>
                <a:ea typeface="+mn-ea"/>
              </a:rPr>
              <a:t>CIoU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손실 함수의 기하학적 매개변수를 적절한 상수로 임의 </a:t>
            </a:r>
            <a:r>
              <a:rPr lang="ko-KR" altLang="en-US" sz="1400" kern="0" dirty="0" err="1">
                <a:solidFill>
                  <a:schemeClr val="tx1"/>
                </a:solidFill>
                <a:latin typeface="+mn-ea"/>
                <a:ea typeface="+mn-ea"/>
              </a:rPr>
              <a:t>스케일링하여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  작은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PCB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결함을 감지하는 기능을 향상시킴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 -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또한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결함의 시각적 </a:t>
            </a:r>
            <a:r>
              <a:rPr lang="ko-KR" altLang="en-US" sz="1400" kern="0" dirty="0" err="1">
                <a:solidFill>
                  <a:schemeClr val="tx1"/>
                </a:solidFill>
                <a:latin typeface="+mn-ea"/>
                <a:ea typeface="+mn-ea"/>
              </a:rPr>
              <a:t>패턴뿐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 아니라 이상 징후의 발생 경향성까지 감지하는 알고리즘을 적용하여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,</a:t>
            </a: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 -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고속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+ </a:t>
            </a:r>
            <a:r>
              <a:rPr lang="ko-KR" altLang="en-US" sz="1400" kern="0" dirty="0" err="1">
                <a:solidFill>
                  <a:schemeClr val="tx1"/>
                </a:solidFill>
                <a:latin typeface="+mn-ea"/>
                <a:ea typeface="+mn-ea"/>
              </a:rPr>
              <a:t>고정밀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PCB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결함 탐지 모델을 제안함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806450" lvl="2" indent="-179388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0937BA-F432-BC7C-4AFB-0FB2FF5EE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서론 </a:t>
            </a:r>
            <a:r>
              <a:rPr lang="en-US" altLang="ko-KR" dirty="0"/>
              <a:t>(Introduction)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716617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CD47B-444D-EC80-7F55-64A057840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449515-D6E4-3AE9-CF37-C16DCC1CE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방법 </a:t>
            </a:r>
            <a:r>
              <a:rPr lang="en-US" altLang="ko-KR" dirty="0"/>
              <a:t>(Methodology)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67BE87-FE78-EE39-8D31-53AA08AF17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402035" cy="4819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방법론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</a:endParaRPr>
          </a:p>
          <a:p>
            <a:pPr marL="243260" lvl="1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600" b="1" kern="0" dirty="0">
                <a:solidFill>
                  <a:schemeClr val="tx2"/>
                </a:solidFill>
                <a:latin typeface="+mn-ea"/>
                <a:ea typeface="+mn-ea"/>
              </a:rPr>
              <a:t>* </a:t>
            </a:r>
            <a:r>
              <a:rPr lang="ko-KR" altLang="en-US" sz="1600" b="1" kern="0" dirty="0">
                <a:solidFill>
                  <a:schemeClr val="tx2"/>
                </a:solidFill>
                <a:latin typeface="+mn-ea"/>
                <a:ea typeface="+mn-ea"/>
              </a:rPr>
              <a:t>제안하는 모델은 </a:t>
            </a:r>
            <a:r>
              <a:rPr lang="en-US" altLang="ko-KR" sz="1600" b="1" kern="0" dirty="0">
                <a:solidFill>
                  <a:schemeClr val="tx2"/>
                </a:solidFill>
                <a:latin typeface="+mn-ea"/>
                <a:ea typeface="+mn-ea"/>
              </a:rPr>
              <a:t>YOLOv5s</a:t>
            </a:r>
            <a:r>
              <a:rPr lang="ko-KR" altLang="en-US" sz="1600" b="1" kern="0" dirty="0">
                <a:solidFill>
                  <a:schemeClr val="tx2"/>
                </a:solidFill>
                <a:latin typeface="+mn-ea"/>
                <a:ea typeface="+mn-ea"/>
              </a:rPr>
              <a:t>를 기반으로 하며</a:t>
            </a:r>
            <a:r>
              <a:rPr lang="en-US" altLang="ko-KR" sz="1600" b="1" kern="0" dirty="0">
                <a:solidFill>
                  <a:schemeClr val="tx2"/>
                </a:solidFill>
                <a:latin typeface="+mn-ea"/>
                <a:ea typeface="+mn-ea"/>
              </a:rPr>
              <a:t>, </a:t>
            </a:r>
            <a:r>
              <a:rPr lang="ko-KR" altLang="en-US" sz="1600" b="1" kern="0" dirty="0">
                <a:solidFill>
                  <a:schemeClr val="tx2"/>
                </a:solidFill>
                <a:latin typeface="+mn-ea"/>
                <a:ea typeface="+mn-ea"/>
              </a:rPr>
              <a:t>다음과 같은 개선점을 포함</a:t>
            </a:r>
            <a:endParaRPr lang="en-US" altLang="ko-KR" sz="1600" b="1" kern="0" dirty="0">
              <a:solidFill>
                <a:schemeClr val="tx2"/>
              </a:solidFill>
              <a:latin typeface="+mn-ea"/>
              <a:ea typeface="+mn-ea"/>
            </a:endParaRPr>
          </a:p>
          <a:p>
            <a:pPr marL="243260" lvl="1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600" kern="0" dirty="0">
                <a:solidFill>
                  <a:schemeClr val="tx1"/>
                </a:solidFill>
                <a:latin typeface="+mn-ea"/>
                <a:ea typeface="+mn-ea"/>
              </a:rPr>
              <a:t>1) Feature Pyramid Network(FPN) </a:t>
            </a:r>
            <a:r>
              <a:rPr lang="ko-KR" altLang="en-US" sz="1600" kern="0" dirty="0">
                <a:solidFill>
                  <a:schemeClr val="tx1"/>
                </a:solidFill>
                <a:latin typeface="+mn-ea"/>
                <a:ea typeface="+mn-ea"/>
              </a:rPr>
              <a:t>개선</a:t>
            </a:r>
            <a:endParaRPr lang="en-US" altLang="ko-KR" sz="16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806450" lvl="2" indent="-179388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FPN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이란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? [3]</a:t>
            </a: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-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고해상도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feature map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은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low-level feature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를 가지지만 객체의 위치에 대한 정보를 상대적으로 정확하게 보존하고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Spoqa Han Sans"/>
              </a:rPr>
              <a:t>저해상도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Spoqa Han Sans"/>
              </a:rPr>
              <a:t>feature map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Spoqa Han Sans"/>
              </a:rPr>
              <a:t>은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High-level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의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feature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를 갖고 있으므로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이러한 고해상도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feature map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의 특징을 저해상도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feature map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에 전달하여 다양한 크기의 객체를 더 잘 탐지할 수 있도록 함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A4615D-DDAF-DF35-8C68-4AAABD42F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979" y="3938884"/>
            <a:ext cx="4680052" cy="23741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47D184-9C57-7F2B-8CC3-E0887AC66B05}"/>
              </a:ext>
            </a:extLst>
          </p:cNvPr>
          <p:cNvSpPr txBox="1"/>
          <p:nvPr/>
        </p:nvSpPr>
        <p:spPr>
          <a:xfrm>
            <a:off x="2147145" y="3643871"/>
            <a:ext cx="18000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0033CC"/>
                </a:solidFill>
              </a:rPr>
              <a:t>Down</a:t>
            </a:r>
            <a:r>
              <a:rPr lang="ko-KR" altLang="en-US" sz="1100" b="1" dirty="0">
                <a:solidFill>
                  <a:srgbClr val="0033CC"/>
                </a:solidFill>
              </a:rPr>
              <a:t> </a:t>
            </a:r>
            <a:r>
              <a:rPr lang="en-US" altLang="ko-KR" sz="1100" b="1" dirty="0">
                <a:solidFill>
                  <a:srgbClr val="0033CC"/>
                </a:solidFill>
              </a:rPr>
              <a:t>sampling</a:t>
            </a:r>
          </a:p>
          <a:p>
            <a:r>
              <a:rPr lang="en-US" altLang="ko-KR" sz="1100" b="1" dirty="0">
                <a:solidFill>
                  <a:srgbClr val="0033CC"/>
                </a:solidFill>
              </a:rPr>
              <a:t>(</a:t>
            </a:r>
            <a:r>
              <a:rPr lang="ko-KR" altLang="en-US" sz="1100" b="1" dirty="0">
                <a:solidFill>
                  <a:srgbClr val="0033CC"/>
                </a:solidFill>
              </a:rPr>
              <a:t>해상도 감소</a:t>
            </a:r>
            <a:r>
              <a:rPr lang="en-US" altLang="ko-KR" sz="1100" b="1" dirty="0">
                <a:solidFill>
                  <a:srgbClr val="0033CC"/>
                </a:solidFill>
              </a:rPr>
              <a:t>/ </a:t>
            </a:r>
            <a:r>
              <a:rPr lang="ko-KR" altLang="en-US" sz="1100" b="1" dirty="0">
                <a:solidFill>
                  <a:srgbClr val="0033CC"/>
                </a:solidFill>
              </a:rPr>
              <a:t>특징 강화</a:t>
            </a:r>
            <a:r>
              <a:rPr lang="en-US" altLang="ko-KR" sz="1100" b="1" dirty="0">
                <a:solidFill>
                  <a:srgbClr val="0033CC"/>
                </a:solidFill>
              </a:rPr>
              <a:t>)</a:t>
            </a:r>
            <a:endParaRPr lang="ko-KR" altLang="en-US" sz="1100" b="1" dirty="0">
              <a:solidFill>
                <a:srgbClr val="0033CC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5F19B8-562A-0481-3C3E-C0B169C77BFA}"/>
              </a:ext>
            </a:extLst>
          </p:cNvPr>
          <p:cNvSpPr txBox="1"/>
          <p:nvPr/>
        </p:nvSpPr>
        <p:spPr>
          <a:xfrm>
            <a:off x="3555797" y="3447205"/>
            <a:ext cx="194240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0033CC"/>
                </a:solidFill>
              </a:rPr>
              <a:t>Up</a:t>
            </a:r>
            <a:r>
              <a:rPr lang="ko-KR" altLang="en-US" sz="1100" b="1" dirty="0">
                <a:solidFill>
                  <a:srgbClr val="0033CC"/>
                </a:solidFill>
              </a:rPr>
              <a:t> </a:t>
            </a:r>
            <a:r>
              <a:rPr lang="en-US" altLang="ko-KR" sz="1100" b="1" dirty="0">
                <a:solidFill>
                  <a:srgbClr val="0033CC"/>
                </a:solidFill>
              </a:rPr>
              <a:t>sampling</a:t>
            </a:r>
          </a:p>
          <a:p>
            <a:r>
              <a:rPr lang="en-US" altLang="ko-KR" sz="1100" b="1" dirty="0">
                <a:solidFill>
                  <a:srgbClr val="0033CC"/>
                </a:solidFill>
              </a:rPr>
              <a:t>(</a:t>
            </a:r>
            <a:r>
              <a:rPr lang="ko-KR" altLang="en-US" sz="1100" b="1" dirty="0">
                <a:solidFill>
                  <a:srgbClr val="0033CC"/>
                </a:solidFill>
              </a:rPr>
              <a:t>해상도 증가</a:t>
            </a:r>
            <a:r>
              <a:rPr lang="en-US" altLang="ko-KR" sz="1100" b="1" dirty="0">
                <a:solidFill>
                  <a:srgbClr val="0033CC"/>
                </a:solidFill>
              </a:rPr>
              <a:t>/</a:t>
            </a:r>
            <a:r>
              <a:rPr lang="ko-KR" altLang="en-US" sz="1100" b="1" dirty="0">
                <a:solidFill>
                  <a:srgbClr val="0033CC"/>
                </a:solidFill>
              </a:rPr>
              <a:t>특징</a:t>
            </a:r>
            <a:r>
              <a:rPr lang="en-US" altLang="ko-KR" sz="1100" b="1" dirty="0">
                <a:solidFill>
                  <a:srgbClr val="0033CC"/>
                </a:solidFill>
              </a:rPr>
              <a:t> </a:t>
            </a:r>
            <a:r>
              <a:rPr lang="ko-KR" altLang="en-US" sz="1100" b="1" dirty="0">
                <a:solidFill>
                  <a:srgbClr val="0033CC"/>
                </a:solidFill>
              </a:rPr>
              <a:t>약화</a:t>
            </a:r>
            <a:r>
              <a:rPr lang="en-US" altLang="ko-KR" sz="1100" b="1" dirty="0">
                <a:solidFill>
                  <a:srgbClr val="0033CC"/>
                </a:solidFill>
              </a:rPr>
              <a:t>/</a:t>
            </a:r>
          </a:p>
          <a:p>
            <a:r>
              <a:rPr lang="ko-KR" altLang="en-US" sz="1100" b="1" dirty="0">
                <a:solidFill>
                  <a:srgbClr val="0033CC"/>
                </a:solidFill>
              </a:rPr>
              <a:t>위치정보 강화</a:t>
            </a:r>
            <a:r>
              <a:rPr lang="en-US" altLang="ko-KR" sz="1100" b="1" dirty="0">
                <a:solidFill>
                  <a:srgbClr val="0033CC"/>
                </a:solidFill>
              </a:rPr>
              <a:t>)</a:t>
            </a:r>
            <a:endParaRPr lang="ko-KR" altLang="en-US" sz="1100" b="1" dirty="0">
              <a:solidFill>
                <a:srgbClr val="0033CC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9262E5-8ACB-409E-CECB-BCCB7233D00D}"/>
              </a:ext>
            </a:extLst>
          </p:cNvPr>
          <p:cNvSpPr txBox="1"/>
          <p:nvPr/>
        </p:nvSpPr>
        <p:spPr>
          <a:xfrm>
            <a:off x="2379393" y="6174538"/>
            <a:ext cx="1980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i="0" dirty="0">
                <a:solidFill>
                  <a:srgbClr val="FF0000"/>
                </a:solidFill>
                <a:effectLst/>
                <a:latin typeface="Spoqa Han Sans"/>
              </a:rPr>
              <a:t>Bottom-up pathway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E8BA0F-3439-C68E-73D5-C0A690E92815}"/>
              </a:ext>
            </a:extLst>
          </p:cNvPr>
          <p:cNvSpPr txBox="1"/>
          <p:nvPr/>
        </p:nvSpPr>
        <p:spPr>
          <a:xfrm>
            <a:off x="3851992" y="5542822"/>
            <a:ext cx="1350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i="0" dirty="0">
                <a:solidFill>
                  <a:srgbClr val="FF0000"/>
                </a:solidFill>
                <a:effectLst/>
                <a:latin typeface="Spoqa Han Sans"/>
              </a:rPr>
              <a:t>Top-down </a:t>
            </a:r>
          </a:p>
          <a:p>
            <a:r>
              <a:rPr lang="en-US" altLang="ko-KR" sz="1200" b="1" i="0" dirty="0">
                <a:solidFill>
                  <a:srgbClr val="FF0000"/>
                </a:solidFill>
                <a:effectLst/>
                <a:latin typeface="Spoqa Han Sans"/>
              </a:rPr>
              <a:t>pathway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2A063D-4172-20FC-E2D7-025ADB2C466E}"/>
              </a:ext>
            </a:extLst>
          </p:cNvPr>
          <p:cNvSpPr txBox="1"/>
          <p:nvPr/>
        </p:nvSpPr>
        <p:spPr>
          <a:xfrm>
            <a:off x="3941993" y="4125162"/>
            <a:ext cx="19424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Lateral</a:t>
            </a:r>
            <a:r>
              <a:rPr lang="ko-KR" altLang="en-US" sz="1100" b="1" dirty="0">
                <a:solidFill>
                  <a:srgbClr val="FF0000"/>
                </a:solidFill>
              </a:rPr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Connection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01107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63994-BE51-73D0-C1E5-D613B17C4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2CE715-EEAC-5671-4A29-32DAB4ADF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방법 </a:t>
            </a:r>
            <a:r>
              <a:rPr lang="en-US" altLang="ko-KR" dirty="0"/>
              <a:t>(Methodology)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F3B64F-5E84-D5D5-D69C-CB20B3A3F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402035" cy="4259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방법론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</a:endParaRPr>
          </a:p>
          <a:p>
            <a:pPr marL="243260" lvl="1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600" b="1" kern="0" dirty="0">
                <a:solidFill>
                  <a:schemeClr val="tx2"/>
                </a:solidFill>
                <a:latin typeface="+mn-ea"/>
                <a:ea typeface="+mn-ea"/>
              </a:rPr>
              <a:t>* </a:t>
            </a:r>
            <a:r>
              <a:rPr lang="ko-KR" altLang="en-US" sz="1600" b="1" kern="0" dirty="0">
                <a:solidFill>
                  <a:schemeClr val="tx2"/>
                </a:solidFill>
                <a:latin typeface="+mn-ea"/>
                <a:ea typeface="+mn-ea"/>
              </a:rPr>
              <a:t>제안하는 모델은 </a:t>
            </a:r>
            <a:r>
              <a:rPr lang="en-US" altLang="ko-KR" sz="1600" b="1" kern="0" dirty="0">
                <a:solidFill>
                  <a:schemeClr val="tx2"/>
                </a:solidFill>
                <a:latin typeface="+mn-ea"/>
                <a:ea typeface="+mn-ea"/>
              </a:rPr>
              <a:t>YOLOv5s</a:t>
            </a:r>
            <a:r>
              <a:rPr lang="ko-KR" altLang="en-US" sz="1600" b="1" kern="0" dirty="0">
                <a:solidFill>
                  <a:schemeClr val="tx2"/>
                </a:solidFill>
                <a:latin typeface="+mn-ea"/>
                <a:ea typeface="+mn-ea"/>
              </a:rPr>
              <a:t>를 기반으로 하며</a:t>
            </a:r>
            <a:r>
              <a:rPr lang="en-US" altLang="ko-KR" sz="1600" b="1" kern="0" dirty="0">
                <a:solidFill>
                  <a:schemeClr val="tx2"/>
                </a:solidFill>
                <a:latin typeface="+mn-ea"/>
                <a:ea typeface="+mn-ea"/>
              </a:rPr>
              <a:t>, </a:t>
            </a:r>
            <a:r>
              <a:rPr lang="ko-KR" altLang="en-US" sz="1600" b="1" kern="0" dirty="0">
                <a:solidFill>
                  <a:schemeClr val="tx2"/>
                </a:solidFill>
                <a:latin typeface="+mn-ea"/>
                <a:ea typeface="+mn-ea"/>
              </a:rPr>
              <a:t>다음과 같은 개선점을 포함</a:t>
            </a:r>
            <a:endParaRPr lang="en-US" altLang="ko-KR" sz="1600" b="1" kern="0" dirty="0">
              <a:solidFill>
                <a:schemeClr val="tx2"/>
              </a:solidFill>
              <a:latin typeface="+mn-ea"/>
              <a:ea typeface="+mn-ea"/>
            </a:endParaRPr>
          </a:p>
          <a:p>
            <a:pPr marL="243260" lvl="1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600" kern="0" dirty="0">
                <a:solidFill>
                  <a:schemeClr val="tx1"/>
                </a:solidFill>
                <a:latin typeface="+mn-ea"/>
                <a:ea typeface="+mn-ea"/>
              </a:rPr>
              <a:t>1) Feature Pyramid Network(FPN) </a:t>
            </a:r>
            <a:r>
              <a:rPr lang="ko-KR" altLang="en-US" sz="1600" kern="0" dirty="0">
                <a:solidFill>
                  <a:schemeClr val="tx1"/>
                </a:solidFill>
                <a:latin typeface="+mn-ea"/>
                <a:ea typeface="+mn-ea"/>
              </a:rPr>
              <a:t>개선</a:t>
            </a:r>
            <a:endParaRPr lang="en-US" altLang="ko-KR" sz="16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806450" lvl="2" indent="-179388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YOLOv5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의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FPN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적용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[4]</a:t>
            </a: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- FPN + PANet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구조 활용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: FPN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과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PANet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의 결합은 다양한 스케일의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Feature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Map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에 의미 정보와 위치 정보를 모두 포함시켜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다양한 크기의 이미지를 정확하게 예측할 수 있도록 함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20FB1B6-6306-5CAA-459E-634911AB8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374" y="3218756"/>
            <a:ext cx="4695784" cy="285210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6F5A7BD-2F62-8932-12FE-C3C375FBBC12}"/>
              </a:ext>
            </a:extLst>
          </p:cNvPr>
          <p:cNvSpPr/>
          <p:nvPr/>
        </p:nvSpPr>
        <p:spPr bwMode="auto">
          <a:xfrm>
            <a:off x="3880381" y="3218756"/>
            <a:ext cx="2941644" cy="256855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6D41E6-0B40-979F-79B8-928DDE4FD56A}"/>
              </a:ext>
            </a:extLst>
          </p:cNvPr>
          <p:cNvSpPr txBox="1"/>
          <p:nvPr/>
        </p:nvSpPr>
        <p:spPr>
          <a:xfrm>
            <a:off x="4752838" y="5731362"/>
            <a:ext cx="1350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0" dirty="0">
                <a:solidFill>
                  <a:srgbClr val="FF0000"/>
                </a:solidFill>
                <a:effectLst/>
                <a:latin typeface="Spoqa Han Sans"/>
              </a:rPr>
              <a:t>Neck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128DF8-BD68-BCAB-3688-8FFE833D1631}"/>
              </a:ext>
            </a:extLst>
          </p:cNvPr>
          <p:cNvSpPr/>
          <p:nvPr/>
        </p:nvSpPr>
        <p:spPr bwMode="auto">
          <a:xfrm>
            <a:off x="2094556" y="3360532"/>
            <a:ext cx="1620018" cy="256855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16FABC-2DF0-6C34-5576-2966796A4AC5}"/>
              </a:ext>
            </a:extLst>
          </p:cNvPr>
          <p:cNvSpPr txBox="1"/>
          <p:nvPr/>
        </p:nvSpPr>
        <p:spPr>
          <a:xfrm>
            <a:off x="2137137" y="3121223"/>
            <a:ext cx="1350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0" dirty="0">
                <a:solidFill>
                  <a:srgbClr val="FF0000"/>
                </a:solidFill>
                <a:effectLst/>
                <a:latin typeface="Spoqa Han Sans"/>
              </a:rPr>
              <a:t>Backbone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5" name="정육면체 14">
            <a:extLst>
              <a:ext uri="{FF2B5EF4-FFF2-40B4-BE49-F238E27FC236}">
                <a16:creationId xmlns:a16="http://schemas.microsoft.com/office/drawing/2014/main" id="{284E9D4E-F20D-62EF-4D74-238D653B66EA}"/>
              </a:ext>
            </a:extLst>
          </p:cNvPr>
          <p:cNvSpPr/>
          <p:nvPr/>
        </p:nvSpPr>
        <p:spPr bwMode="auto">
          <a:xfrm>
            <a:off x="7632513" y="3663421"/>
            <a:ext cx="630007" cy="251165"/>
          </a:xfrm>
          <a:prstGeom prst="cube">
            <a:avLst>
              <a:gd name="adj" fmla="val 84972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16" name="정육면체 15">
            <a:extLst>
              <a:ext uri="{FF2B5EF4-FFF2-40B4-BE49-F238E27FC236}">
                <a16:creationId xmlns:a16="http://schemas.microsoft.com/office/drawing/2014/main" id="{65974E77-97F5-6684-1EE7-E1C58F376FE8}"/>
              </a:ext>
            </a:extLst>
          </p:cNvPr>
          <p:cNvSpPr/>
          <p:nvPr/>
        </p:nvSpPr>
        <p:spPr bwMode="auto">
          <a:xfrm>
            <a:off x="7286123" y="4653432"/>
            <a:ext cx="1260014" cy="407879"/>
          </a:xfrm>
          <a:prstGeom prst="cube">
            <a:avLst>
              <a:gd name="adj" fmla="val 84972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56BAC5DC-B257-9408-582F-F10E12481F8B}"/>
              </a:ext>
            </a:extLst>
          </p:cNvPr>
          <p:cNvSpPr/>
          <p:nvPr/>
        </p:nvSpPr>
        <p:spPr bwMode="auto">
          <a:xfrm>
            <a:off x="7485735" y="4131784"/>
            <a:ext cx="866785" cy="341646"/>
          </a:xfrm>
          <a:prstGeom prst="cube">
            <a:avLst>
              <a:gd name="adj" fmla="val 84972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CC3D265-3D4A-0B58-1F1B-06D26C75DC07}"/>
              </a:ext>
            </a:extLst>
          </p:cNvPr>
          <p:cNvCxnSpPr/>
          <p:nvPr/>
        </p:nvCxnSpPr>
        <p:spPr bwMode="auto">
          <a:xfrm>
            <a:off x="6552022" y="3789004"/>
            <a:ext cx="959577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D597213-5EA1-D9E0-7CD7-9468099A5FAC}"/>
              </a:ext>
            </a:extLst>
          </p:cNvPr>
          <p:cNvCxnSpPr/>
          <p:nvPr/>
        </p:nvCxnSpPr>
        <p:spPr bwMode="auto">
          <a:xfrm>
            <a:off x="6484581" y="4239009"/>
            <a:ext cx="959577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47CADD8-9FE1-7E99-0D84-D4AF27F6D6E0}"/>
              </a:ext>
            </a:extLst>
          </p:cNvPr>
          <p:cNvCxnSpPr/>
          <p:nvPr/>
        </p:nvCxnSpPr>
        <p:spPr bwMode="auto">
          <a:xfrm>
            <a:off x="6484581" y="4687068"/>
            <a:ext cx="959577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B26D202-EB82-91DA-A3CC-0F353E75138F}"/>
              </a:ext>
            </a:extLst>
          </p:cNvPr>
          <p:cNvSpPr txBox="1"/>
          <p:nvPr/>
        </p:nvSpPr>
        <p:spPr>
          <a:xfrm>
            <a:off x="7272508" y="5103437"/>
            <a:ext cx="1350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Spoqa Han Sans"/>
              </a:rPr>
              <a:t>Head : Detection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6B4E2F-55E6-A6EA-5832-CD2CB6860585}"/>
              </a:ext>
            </a:extLst>
          </p:cNvPr>
          <p:cNvSpPr txBox="1"/>
          <p:nvPr/>
        </p:nvSpPr>
        <p:spPr>
          <a:xfrm>
            <a:off x="7651753" y="3388613"/>
            <a:ext cx="1350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i="0" dirty="0">
                <a:solidFill>
                  <a:schemeClr val="tx1"/>
                </a:solidFill>
                <a:effectLst/>
                <a:latin typeface="Spoqa Han Sans"/>
              </a:rPr>
              <a:t>P5: </a:t>
            </a:r>
            <a:r>
              <a:rPr lang="ko-KR" altLang="en-US" sz="1200" b="1" i="0" dirty="0">
                <a:solidFill>
                  <a:schemeClr val="tx1"/>
                </a:solidFill>
                <a:effectLst/>
                <a:latin typeface="Spoqa Han Sans"/>
              </a:rPr>
              <a:t>큰 객체 탐지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6BA540-900D-0269-C11A-792B4221B0C4}"/>
              </a:ext>
            </a:extLst>
          </p:cNvPr>
          <p:cNvSpPr txBox="1"/>
          <p:nvPr/>
        </p:nvSpPr>
        <p:spPr>
          <a:xfrm>
            <a:off x="7511599" y="3899704"/>
            <a:ext cx="15428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i="0" dirty="0">
                <a:solidFill>
                  <a:schemeClr val="tx1"/>
                </a:solidFill>
                <a:effectLst/>
                <a:latin typeface="Spoqa Han Sans"/>
              </a:rPr>
              <a:t>P4: </a:t>
            </a:r>
            <a:r>
              <a:rPr lang="ko-KR" altLang="en-US" sz="1200" b="1" i="0" dirty="0">
                <a:solidFill>
                  <a:schemeClr val="tx1"/>
                </a:solidFill>
                <a:effectLst/>
                <a:latin typeface="Spoqa Han Sans"/>
              </a:rPr>
              <a:t>중간 객체 탐지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240041-4172-5038-ECFF-766D325DF24F}"/>
              </a:ext>
            </a:extLst>
          </p:cNvPr>
          <p:cNvSpPr txBox="1"/>
          <p:nvPr/>
        </p:nvSpPr>
        <p:spPr>
          <a:xfrm>
            <a:off x="7444158" y="4435463"/>
            <a:ext cx="1549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i="0" dirty="0">
                <a:solidFill>
                  <a:schemeClr val="tx1"/>
                </a:solidFill>
                <a:effectLst/>
                <a:latin typeface="Spoqa Han Sans"/>
              </a:rPr>
              <a:t>P3: </a:t>
            </a:r>
            <a:r>
              <a:rPr lang="ko-KR" altLang="en-US" sz="1200" b="1" i="0" dirty="0">
                <a:solidFill>
                  <a:schemeClr val="tx1"/>
                </a:solidFill>
                <a:effectLst/>
                <a:latin typeface="Spoqa Han Sans"/>
              </a:rPr>
              <a:t>작은 객체 탐지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24054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65134-F48A-8BCC-5DA7-DA2FEFCD9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C3448E-289E-9F21-2ED5-2796EA53F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방법 </a:t>
            </a:r>
            <a:r>
              <a:rPr lang="en-US" altLang="ko-KR" dirty="0"/>
              <a:t>(Methodology)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A43692-777C-482A-759D-CEB22F9879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402035" cy="3468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방법론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</a:endParaRPr>
          </a:p>
          <a:p>
            <a:pPr marL="243260" lvl="1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600" b="1" kern="0" dirty="0">
                <a:solidFill>
                  <a:schemeClr val="tx2"/>
                </a:solidFill>
                <a:latin typeface="+mn-ea"/>
                <a:ea typeface="+mn-ea"/>
              </a:rPr>
              <a:t>* </a:t>
            </a:r>
            <a:r>
              <a:rPr lang="ko-KR" altLang="en-US" sz="1600" b="1" kern="0" dirty="0">
                <a:solidFill>
                  <a:schemeClr val="tx2"/>
                </a:solidFill>
                <a:latin typeface="+mn-ea"/>
                <a:ea typeface="+mn-ea"/>
              </a:rPr>
              <a:t>제안하는 모델은 </a:t>
            </a:r>
            <a:r>
              <a:rPr lang="en-US" altLang="ko-KR" sz="1600" b="1" kern="0" dirty="0">
                <a:solidFill>
                  <a:schemeClr val="tx2"/>
                </a:solidFill>
                <a:latin typeface="+mn-ea"/>
                <a:ea typeface="+mn-ea"/>
              </a:rPr>
              <a:t>YOLOv5s</a:t>
            </a:r>
            <a:r>
              <a:rPr lang="ko-KR" altLang="en-US" sz="1600" b="1" kern="0" dirty="0">
                <a:solidFill>
                  <a:schemeClr val="tx2"/>
                </a:solidFill>
                <a:latin typeface="+mn-ea"/>
                <a:ea typeface="+mn-ea"/>
              </a:rPr>
              <a:t>를 기반으로 하며</a:t>
            </a:r>
            <a:r>
              <a:rPr lang="en-US" altLang="ko-KR" sz="1600" b="1" kern="0" dirty="0">
                <a:solidFill>
                  <a:schemeClr val="tx2"/>
                </a:solidFill>
                <a:latin typeface="+mn-ea"/>
                <a:ea typeface="+mn-ea"/>
              </a:rPr>
              <a:t>, </a:t>
            </a:r>
            <a:r>
              <a:rPr lang="ko-KR" altLang="en-US" sz="1600" b="1" kern="0" dirty="0">
                <a:solidFill>
                  <a:schemeClr val="tx2"/>
                </a:solidFill>
                <a:latin typeface="+mn-ea"/>
                <a:ea typeface="+mn-ea"/>
              </a:rPr>
              <a:t>다음과 같은 개선점을 포함</a:t>
            </a:r>
            <a:endParaRPr lang="en-US" altLang="ko-KR" sz="1600" b="1" kern="0" dirty="0">
              <a:solidFill>
                <a:schemeClr val="tx2"/>
              </a:solidFill>
              <a:latin typeface="+mn-ea"/>
              <a:ea typeface="+mn-ea"/>
            </a:endParaRPr>
          </a:p>
          <a:p>
            <a:pPr marL="243260" lvl="1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600" kern="0" dirty="0">
                <a:solidFill>
                  <a:schemeClr val="tx1"/>
                </a:solidFill>
                <a:latin typeface="+mn-ea"/>
                <a:ea typeface="+mn-ea"/>
              </a:rPr>
              <a:t>1) Feature Pyramid Network(FPN) </a:t>
            </a:r>
            <a:r>
              <a:rPr lang="ko-KR" altLang="en-US" sz="1600" kern="0" dirty="0">
                <a:solidFill>
                  <a:schemeClr val="tx1"/>
                </a:solidFill>
                <a:latin typeface="+mn-ea"/>
                <a:ea typeface="+mn-ea"/>
              </a:rPr>
              <a:t>개선</a:t>
            </a:r>
            <a:endParaRPr lang="en-US" altLang="ko-KR" sz="16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806450" lvl="2" indent="-179388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본 논문의 개선된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FPN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적용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- candidate region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과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context region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을 융합하는 새로운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FPN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을 제안함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- candidate region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은 고해상도에서 디테일 중심의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400" kern="0" dirty="0" err="1">
                <a:solidFill>
                  <a:schemeClr val="tx1"/>
                </a:solidFill>
                <a:latin typeface="+mn-ea"/>
                <a:ea typeface="+mn-ea"/>
              </a:rPr>
              <a:t>피쳐맵으로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 간주하고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, context region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을 낮은 해상도 </a:t>
            </a:r>
            <a:r>
              <a:rPr lang="ko-KR" altLang="en-US" sz="1400" kern="0" dirty="0" err="1">
                <a:solidFill>
                  <a:schemeClr val="tx1"/>
                </a:solidFill>
                <a:latin typeface="+mn-ea"/>
                <a:ea typeface="+mn-ea"/>
              </a:rPr>
              <a:t>피처맵으로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 간주함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. </a:t>
            </a:r>
            <a:r>
              <a:rPr lang="ko-KR" altLang="en-US" sz="1400" kern="0" dirty="0" err="1">
                <a:solidFill>
                  <a:schemeClr val="tx1"/>
                </a:solidFill>
                <a:latin typeface="+mn-ea"/>
                <a:ea typeface="+mn-ea"/>
              </a:rPr>
              <a:t>업샘플링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/</a:t>
            </a:r>
            <a:r>
              <a:rPr lang="ko-KR" altLang="en-US" sz="1400" kern="0" dirty="0" err="1">
                <a:solidFill>
                  <a:schemeClr val="tx1"/>
                </a:solidFill>
                <a:latin typeface="+mn-ea"/>
                <a:ea typeface="+mn-ea"/>
              </a:rPr>
              <a:t>다운샘플링을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 통해 해상도를 맞춘 뒤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en-US" altLang="ko-KR" sz="1400" kern="0" dirty="0" err="1">
                <a:solidFill>
                  <a:schemeClr val="tx1"/>
                </a:solidFill>
                <a:latin typeface="+mn-ea"/>
                <a:ea typeface="+mn-ea"/>
              </a:rPr>
              <a:t>concat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으로 결합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- Ex. "P3 (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자세한 객체 정보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)" + "P4, P5 (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넓은 문맥 정보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)" →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하나의 통합된 </a:t>
            </a:r>
            <a:r>
              <a:rPr lang="ko-KR" altLang="en-US" sz="1400" kern="0" dirty="0" err="1">
                <a:solidFill>
                  <a:schemeClr val="tx1"/>
                </a:solidFill>
                <a:latin typeface="+mn-ea"/>
                <a:ea typeface="+mn-ea"/>
              </a:rPr>
              <a:t>피처맵을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구성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- candidate region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은 박스 위치를 정확히 맞추고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, context region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은 이 위치가 정말 올바른 객체인지 구분하는 역할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5422328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0B8F1-15A8-C6AC-D522-26AEAF554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654BF-ADF4-46D6-93A2-9F771E6B3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방법 </a:t>
            </a:r>
            <a:r>
              <a:rPr lang="en-US" altLang="ko-KR" dirty="0"/>
              <a:t>(Methodology)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9C84D1-CB6E-2411-9BE7-04843FBBBC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402035" cy="1118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방법론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</a:endParaRPr>
          </a:p>
          <a:p>
            <a:pPr marL="243260" lvl="1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600" b="1" kern="0" dirty="0">
                <a:solidFill>
                  <a:schemeClr val="tx2"/>
                </a:solidFill>
                <a:latin typeface="+mn-ea"/>
                <a:ea typeface="+mn-ea"/>
              </a:rPr>
              <a:t>* </a:t>
            </a:r>
            <a:r>
              <a:rPr lang="ko-KR" altLang="en-US" sz="1600" b="1" kern="0" dirty="0">
                <a:solidFill>
                  <a:schemeClr val="tx2"/>
                </a:solidFill>
                <a:latin typeface="+mn-ea"/>
                <a:ea typeface="+mn-ea"/>
              </a:rPr>
              <a:t>제안하는 모델은 </a:t>
            </a:r>
            <a:r>
              <a:rPr lang="en-US" altLang="ko-KR" sz="1600" b="1" kern="0" dirty="0">
                <a:solidFill>
                  <a:schemeClr val="tx2"/>
                </a:solidFill>
                <a:latin typeface="+mn-ea"/>
                <a:ea typeface="+mn-ea"/>
              </a:rPr>
              <a:t>YOLOv5s</a:t>
            </a:r>
            <a:r>
              <a:rPr lang="ko-KR" altLang="en-US" sz="1600" b="1" kern="0" dirty="0">
                <a:solidFill>
                  <a:schemeClr val="tx2"/>
                </a:solidFill>
                <a:latin typeface="+mn-ea"/>
                <a:ea typeface="+mn-ea"/>
              </a:rPr>
              <a:t>를 기반으로 하며</a:t>
            </a:r>
            <a:r>
              <a:rPr lang="en-US" altLang="ko-KR" sz="1600" b="1" kern="0" dirty="0">
                <a:solidFill>
                  <a:schemeClr val="tx2"/>
                </a:solidFill>
                <a:latin typeface="+mn-ea"/>
                <a:ea typeface="+mn-ea"/>
              </a:rPr>
              <a:t>, </a:t>
            </a:r>
            <a:r>
              <a:rPr lang="ko-KR" altLang="en-US" sz="1600" b="1" kern="0" dirty="0">
                <a:solidFill>
                  <a:schemeClr val="tx2"/>
                </a:solidFill>
                <a:latin typeface="+mn-ea"/>
                <a:ea typeface="+mn-ea"/>
              </a:rPr>
              <a:t>다음과 같은 개선점을 포함</a:t>
            </a:r>
            <a:endParaRPr lang="en-US" altLang="ko-KR" sz="1600" b="1" kern="0" dirty="0">
              <a:solidFill>
                <a:schemeClr val="tx2"/>
              </a:solidFill>
              <a:latin typeface="+mn-ea"/>
              <a:ea typeface="+mn-ea"/>
            </a:endParaRPr>
          </a:p>
          <a:p>
            <a:pPr marL="243260" lvl="1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600" kern="0" dirty="0">
                <a:solidFill>
                  <a:schemeClr val="tx1"/>
                </a:solidFill>
                <a:latin typeface="+mn-ea"/>
                <a:ea typeface="+mn-ea"/>
              </a:rPr>
              <a:t>1) Feature Pyramid Network(FPN) </a:t>
            </a:r>
            <a:r>
              <a:rPr lang="ko-KR" altLang="en-US" sz="1600" kern="0" dirty="0">
                <a:solidFill>
                  <a:schemeClr val="tx1"/>
                </a:solidFill>
                <a:latin typeface="+mn-ea"/>
                <a:ea typeface="+mn-ea"/>
              </a:rPr>
              <a:t>개선</a:t>
            </a:r>
            <a:endParaRPr lang="en-US" altLang="ko-KR" sz="1600" kern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ADFB2C-4801-D118-7F75-333920510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966" y="2171575"/>
            <a:ext cx="5406715" cy="30212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DCE476-027A-1A71-46E0-AD1C64808B56}"/>
              </a:ext>
            </a:extLst>
          </p:cNvPr>
          <p:cNvSpPr txBox="1"/>
          <p:nvPr/>
        </p:nvSpPr>
        <p:spPr>
          <a:xfrm>
            <a:off x="1511966" y="5178322"/>
            <a:ext cx="6660074" cy="116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buNone/>
            </a:pP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P3 : P3 (Candidate Region) + P4 </a:t>
            </a:r>
            <a:r>
              <a:rPr lang="en-US" altLang="ko-KR" sz="1200" b="1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upsampling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(Context Region)</a:t>
            </a:r>
          </a:p>
          <a:p>
            <a:pPr marL="0" marR="0" indent="0" algn="l" fontAlgn="base" latinLnBrk="0">
              <a:lnSpc>
                <a:spcPct val="160000"/>
              </a:lnSpc>
              <a:buNone/>
            </a:pP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P4 : P4 + P3 </a:t>
            </a:r>
            <a:r>
              <a:rPr lang="en-US" altLang="ko-KR" sz="1200" b="1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downsamplig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(Candidate Region) + P5 </a:t>
            </a:r>
            <a:r>
              <a:rPr lang="en-US" altLang="ko-KR" sz="1200" b="1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upsampling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(Context Region)</a:t>
            </a:r>
          </a:p>
          <a:p>
            <a:pPr marL="0" marR="0" indent="0" algn="l" fontAlgn="base" latinLnBrk="0">
              <a:lnSpc>
                <a:spcPct val="160000"/>
              </a:lnSpc>
            </a:pP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P5 : P5(Context Region) + P4 </a:t>
            </a:r>
            <a:r>
              <a:rPr lang="en-US" altLang="ko-KR" sz="1200" b="1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downsampling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(Candidate Region)</a:t>
            </a:r>
          </a:p>
          <a:p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6347351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597D2-BF27-3863-EFD9-522005B76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0BA6A3-AF6D-0C20-F182-CB9CA7ACD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방법 </a:t>
            </a:r>
            <a:r>
              <a:rPr lang="en-US" altLang="ko-KR" dirty="0"/>
              <a:t>(Methodology)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4C7251-DA91-2800-9006-86802B829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402035" cy="2000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방법론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</a:endParaRPr>
          </a:p>
          <a:p>
            <a:pPr marL="243260" lvl="1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600" kern="0" dirty="0">
                <a:solidFill>
                  <a:schemeClr val="tx1"/>
                </a:solidFill>
                <a:latin typeface="+mn-ea"/>
                <a:ea typeface="+mn-ea"/>
              </a:rPr>
              <a:t>2) </a:t>
            </a:r>
            <a:r>
              <a:rPr lang="en-US" altLang="ko-KR" sz="1600" kern="0" dirty="0" err="1">
                <a:solidFill>
                  <a:schemeClr val="tx1"/>
                </a:solidFill>
                <a:latin typeface="+mn-ea"/>
                <a:ea typeface="+mn-ea"/>
              </a:rPr>
              <a:t>CIoU</a:t>
            </a:r>
            <a:r>
              <a:rPr lang="en-US" altLang="ko-KR" sz="1600" kern="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600" kern="0" dirty="0">
                <a:solidFill>
                  <a:schemeClr val="tx1"/>
                </a:solidFill>
                <a:latin typeface="+mn-ea"/>
                <a:ea typeface="+mn-ea"/>
              </a:rPr>
              <a:t>손실 함수 개선</a:t>
            </a:r>
            <a:endParaRPr lang="en-US" altLang="ko-KR" sz="16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806450" lvl="2" indent="-179388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작은 개체 탐지의 정확한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Capsulation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을 위해 </a:t>
            </a:r>
            <a:r>
              <a:rPr lang="en-US" altLang="ko-KR" sz="1400" kern="0" dirty="0" err="1">
                <a:solidFill>
                  <a:schemeClr val="tx1"/>
                </a:solidFill>
                <a:latin typeface="+mn-ea"/>
                <a:ea typeface="+mn-ea"/>
              </a:rPr>
              <a:t>CIoU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(Complete </a:t>
            </a:r>
            <a:r>
              <a:rPr lang="en-US" altLang="ko-KR" sz="1400" kern="0" dirty="0" err="1">
                <a:solidFill>
                  <a:schemeClr val="tx1"/>
                </a:solidFill>
                <a:latin typeface="+mn-ea"/>
                <a:ea typeface="+mn-ea"/>
              </a:rPr>
              <a:t>IoU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) Loss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 함수 개선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 -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작은 개체일수록 </a:t>
            </a:r>
            <a:r>
              <a:rPr lang="en-US" altLang="ko-KR" sz="1400" kern="0" dirty="0" err="1">
                <a:solidFill>
                  <a:schemeClr val="tx1"/>
                </a:solidFill>
                <a:latin typeface="+mn-ea"/>
                <a:ea typeface="+mn-ea"/>
              </a:rPr>
              <a:t>IoU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를 높이는 것 보다 정답 박스와 예측 박스 간의 거리를 좁히는 방향으로 학습하는 것이 더 유리함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.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따라서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en-US" altLang="ko-KR" sz="1400" kern="0" dirty="0" err="1">
                <a:solidFill>
                  <a:schemeClr val="tx1"/>
                </a:solidFill>
                <a:latin typeface="+mn-ea"/>
                <a:ea typeface="+mn-ea"/>
              </a:rPr>
              <a:t>CIoU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Loss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함수의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D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항과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V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항을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2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배로 </a:t>
            </a:r>
            <a:r>
              <a:rPr lang="ko-KR" altLang="en-US" sz="1400" kern="0" dirty="0" err="1">
                <a:solidFill>
                  <a:schemeClr val="tx1"/>
                </a:solidFill>
                <a:latin typeface="+mn-ea"/>
                <a:ea typeface="+mn-ea"/>
              </a:rPr>
              <a:t>스케일링하여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 이들의 기여도를 확대함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140E6459-21A8-4F56-0BA4-C39C7E04F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334" y="3190214"/>
            <a:ext cx="4860054" cy="54000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81E5F7E-299C-DB7C-5A8D-F4750C6F8225}"/>
              </a:ext>
            </a:extLst>
          </p:cNvPr>
          <p:cNvSpPr/>
          <p:nvPr/>
        </p:nvSpPr>
        <p:spPr bwMode="auto">
          <a:xfrm>
            <a:off x="2251390" y="3130984"/>
            <a:ext cx="1260014" cy="54000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42A5D3-260D-194A-C1DE-7083552F5DC3}"/>
              </a:ext>
            </a:extLst>
          </p:cNvPr>
          <p:cNvSpPr/>
          <p:nvPr/>
        </p:nvSpPr>
        <p:spPr bwMode="auto">
          <a:xfrm>
            <a:off x="3729774" y="3130984"/>
            <a:ext cx="1260014" cy="54000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27E1D1-59AF-7833-DF1A-9617BCC94AE9}"/>
              </a:ext>
            </a:extLst>
          </p:cNvPr>
          <p:cNvSpPr/>
          <p:nvPr/>
        </p:nvSpPr>
        <p:spPr bwMode="auto">
          <a:xfrm>
            <a:off x="5237604" y="3130984"/>
            <a:ext cx="1260014" cy="54000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pic>
        <p:nvPicPr>
          <p:cNvPr id="2051" name="_x532538488">
            <a:extLst>
              <a:ext uri="{FF2B5EF4-FFF2-40B4-BE49-F238E27FC236}">
                <a16:creationId xmlns:a16="http://schemas.microsoft.com/office/drawing/2014/main" id="{A4CE57AE-9DE6-6B24-C389-70590FCFF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770" y="3985245"/>
            <a:ext cx="1610786" cy="79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DBD4751C-641C-75BE-5284-9B8ADC7F0166}"/>
              </a:ext>
            </a:extLst>
          </p:cNvPr>
          <p:cNvCxnSpPr>
            <a:stCxn id="2051" idx="0"/>
            <a:endCxn id="9" idx="2"/>
          </p:cNvCxnSpPr>
          <p:nvPr/>
        </p:nvCxnSpPr>
        <p:spPr bwMode="auto">
          <a:xfrm rot="5400000" flipH="1" flipV="1">
            <a:off x="3844845" y="3470309"/>
            <a:ext cx="314255" cy="71561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541ABB1A-8F56-45FE-27B8-FD42C98711AD}"/>
              </a:ext>
            </a:extLst>
          </p:cNvPr>
          <p:cNvCxnSpPr>
            <a:cxnSpLocks/>
            <a:stCxn id="18" idx="0"/>
            <a:endCxn id="10" idx="2"/>
          </p:cNvCxnSpPr>
          <p:nvPr/>
        </p:nvCxnSpPr>
        <p:spPr bwMode="auto">
          <a:xfrm rot="16200000" flipV="1">
            <a:off x="6240162" y="3298439"/>
            <a:ext cx="331564" cy="107666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8" name="Picture 5">
            <a:extLst>
              <a:ext uri="{FF2B5EF4-FFF2-40B4-BE49-F238E27FC236}">
                <a16:creationId xmlns:a16="http://schemas.microsoft.com/office/drawing/2014/main" id="{D3EFBA37-8F66-7C3E-4DBE-3BA06F55C5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6277" y="4002554"/>
            <a:ext cx="3755998" cy="74074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A6AD3B9-F1E0-9E6D-9472-6DAA4D98A4AF}"/>
              </a:ext>
            </a:extLst>
          </p:cNvPr>
          <p:cNvSpPr txBox="1"/>
          <p:nvPr/>
        </p:nvSpPr>
        <p:spPr>
          <a:xfrm>
            <a:off x="1354025" y="3939960"/>
            <a:ext cx="1350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1 - </a:t>
            </a:r>
            <a:r>
              <a:rPr lang="en-US" altLang="ko-KR" b="1" dirty="0" err="1">
                <a:solidFill>
                  <a:schemeClr val="tx1"/>
                </a:solidFill>
              </a:rPr>
              <a:t>IoU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24C30E58-08F9-2534-F46D-C6F4C78E9E20}"/>
              </a:ext>
            </a:extLst>
          </p:cNvPr>
          <p:cNvCxnSpPr>
            <a:stCxn id="20" idx="0"/>
            <a:endCxn id="8" idx="2"/>
          </p:cNvCxnSpPr>
          <p:nvPr/>
        </p:nvCxnSpPr>
        <p:spPr bwMode="auto">
          <a:xfrm rot="5400000" flipH="1" flipV="1">
            <a:off x="2320730" y="3379293"/>
            <a:ext cx="268970" cy="85236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F6FA08E-F942-C038-E52F-E9E8CEB8B9BA}"/>
              </a:ext>
            </a:extLst>
          </p:cNvPr>
          <p:cNvSpPr txBox="1"/>
          <p:nvPr/>
        </p:nvSpPr>
        <p:spPr>
          <a:xfrm>
            <a:off x="3447532" y="3796442"/>
            <a:ext cx="1823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D</a:t>
            </a:r>
            <a:r>
              <a:rPr lang="ko-KR" altLang="en-US" sz="1400" b="1" dirty="0">
                <a:solidFill>
                  <a:srgbClr val="FF0000"/>
                </a:solidFill>
              </a:rPr>
              <a:t>항</a:t>
            </a:r>
            <a:r>
              <a:rPr lang="en-US" altLang="ko-KR" sz="1400" b="1" dirty="0">
                <a:solidFill>
                  <a:srgbClr val="FF0000"/>
                </a:solidFill>
              </a:rPr>
              <a:t>: </a:t>
            </a:r>
            <a:r>
              <a:rPr lang="ko-KR" altLang="en-US" sz="1400" b="1" dirty="0" err="1">
                <a:solidFill>
                  <a:srgbClr val="FF0000"/>
                </a:solidFill>
              </a:rPr>
              <a:t>거리항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3011737-A821-B7FF-FAAC-671EA1F949B6}"/>
              </a:ext>
            </a:extLst>
          </p:cNvPr>
          <p:cNvSpPr txBox="1"/>
          <p:nvPr/>
        </p:nvSpPr>
        <p:spPr>
          <a:xfrm>
            <a:off x="6833728" y="3875158"/>
            <a:ext cx="1823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V</a:t>
            </a:r>
            <a:r>
              <a:rPr lang="ko-KR" altLang="en-US" sz="1400" b="1" dirty="0">
                <a:solidFill>
                  <a:srgbClr val="FF0000"/>
                </a:solidFill>
              </a:rPr>
              <a:t>항</a:t>
            </a:r>
            <a:r>
              <a:rPr lang="en-US" altLang="ko-KR" sz="1400" b="1" dirty="0">
                <a:solidFill>
                  <a:srgbClr val="FF0000"/>
                </a:solidFill>
              </a:rPr>
              <a:t>: </a:t>
            </a:r>
            <a:r>
              <a:rPr lang="ko-KR" altLang="en-US" sz="1400" b="1" dirty="0" err="1">
                <a:solidFill>
                  <a:srgbClr val="FF0000"/>
                </a:solidFill>
              </a:rPr>
              <a:t>종횡비항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55B636-3986-6D22-EF00-36CAB98D9DBC}"/>
              </a:ext>
            </a:extLst>
          </p:cNvPr>
          <p:cNvSpPr txBox="1"/>
          <p:nvPr/>
        </p:nvSpPr>
        <p:spPr>
          <a:xfrm>
            <a:off x="1168483" y="4228811"/>
            <a:ext cx="1823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S</a:t>
            </a:r>
            <a:r>
              <a:rPr lang="ko-KR" altLang="en-US" sz="1400" b="1" dirty="0">
                <a:solidFill>
                  <a:srgbClr val="FF0000"/>
                </a:solidFill>
              </a:rPr>
              <a:t>항 </a:t>
            </a:r>
            <a:r>
              <a:rPr lang="en-US" altLang="ko-KR" sz="1400" b="1" dirty="0">
                <a:solidFill>
                  <a:srgbClr val="FF0000"/>
                </a:solidFill>
              </a:rPr>
              <a:t>: </a:t>
            </a:r>
            <a:r>
              <a:rPr lang="ko-KR" altLang="en-US" sz="1400" b="1" dirty="0" err="1">
                <a:solidFill>
                  <a:srgbClr val="FF0000"/>
                </a:solidFill>
              </a:rPr>
              <a:t>면적항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8C0F24E-06FD-E252-D827-3FA81D985B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9987" y="4915650"/>
            <a:ext cx="6525316" cy="1303381"/>
          </a:xfrm>
          <a:prstGeom prst="rect">
            <a:avLst/>
          </a:prstGeom>
        </p:spPr>
      </p:pic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AE18CD35-EB09-FABD-BF95-94A6992A2EC4}"/>
              </a:ext>
            </a:extLst>
          </p:cNvPr>
          <p:cNvSpPr/>
          <p:nvPr/>
        </p:nvSpPr>
        <p:spPr bwMode="auto">
          <a:xfrm>
            <a:off x="654095" y="5321497"/>
            <a:ext cx="481947" cy="45000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3BD6D86-A10A-2CB8-9241-213D8BE79EA1}"/>
              </a:ext>
            </a:extLst>
          </p:cNvPr>
          <p:cNvSpPr txBox="1"/>
          <p:nvPr/>
        </p:nvSpPr>
        <p:spPr>
          <a:xfrm>
            <a:off x="549864" y="3198607"/>
            <a:ext cx="1388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0033CC"/>
                </a:solidFill>
              </a:rPr>
              <a:t>기존의</a:t>
            </a:r>
            <a:r>
              <a:rPr lang="en-US" altLang="ko-KR" sz="1400" b="1" dirty="0">
                <a:solidFill>
                  <a:srgbClr val="0033CC"/>
                </a:solidFill>
              </a:rPr>
              <a:t> </a:t>
            </a:r>
            <a:r>
              <a:rPr lang="en-US" altLang="ko-KR" sz="1400" b="1" dirty="0" err="1">
                <a:solidFill>
                  <a:srgbClr val="0033CC"/>
                </a:solidFill>
              </a:rPr>
              <a:t>CIoU</a:t>
            </a:r>
            <a:r>
              <a:rPr lang="ko-KR" altLang="en-US" sz="1400" b="1" dirty="0">
                <a:solidFill>
                  <a:srgbClr val="0033CC"/>
                </a:solidFill>
              </a:rPr>
              <a:t> </a:t>
            </a:r>
            <a:endParaRPr lang="en-US" altLang="ko-KR" sz="1400" b="1" dirty="0">
              <a:solidFill>
                <a:srgbClr val="0033CC"/>
              </a:solidFill>
            </a:endParaRPr>
          </a:p>
          <a:p>
            <a:r>
              <a:rPr lang="en-US" altLang="ko-KR" sz="1400" b="1" dirty="0">
                <a:solidFill>
                  <a:srgbClr val="0033CC"/>
                </a:solidFill>
              </a:rPr>
              <a:t>Loss</a:t>
            </a:r>
            <a:r>
              <a:rPr lang="ko-KR" altLang="en-US" sz="1400" b="1" dirty="0">
                <a:solidFill>
                  <a:srgbClr val="0033CC"/>
                </a:solidFill>
              </a:rPr>
              <a:t> 함수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9B69FD2-C6AB-FD17-69FC-732723AF51E1}"/>
              </a:ext>
            </a:extLst>
          </p:cNvPr>
          <p:cNvSpPr txBox="1"/>
          <p:nvPr/>
        </p:nvSpPr>
        <p:spPr>
          <a:xfrm>
            <a:off x="971960" y="5245806"/>
            <a:ext cx="1388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0033CC"/>
                </a:solidFill>
              </a:rPr>
              <a:t>개선된</a:t>
            </a:r>
            <a:r>
              <a:rPr lang="en-US" altLang="ko-KR" sz="1400" b="1" dirty="0">
                <a:solidFill>
                  <a:srgbClr val="0033CC"/>
                </a:solidFill>
              </a:rPr>
              <a:t> </a:t>
            </a:r>
            <a:r>
              <a:rPr lang="en-US" altLang="ko-KR" sz="1400" b="1" dirty="0" err="1">
                <a:solidFill>
                  <a:srgbClr val="0033CC"/>
                </a:solidFill>
              </a:rPr>
              <a:t>CIoU</a:t>
            </a:r>
            <a:r>
              <a:rPr lang="ko-KR" altLang="en-US" sz="1400" b="1" dirty="0">
                <a:solidFill>
                  <a:srgbClr val="0033CC"/>
                </a:solidFill>
              </a:rPr>
              <a:t> </a:t>
            </a:r>
            <a:endParaRPr lang="en-US" altLang="ko-KR" sz="1400" b="1" dirty="0">
              <a:solidFill>
                <a:srgbClr val="0033CC"/>
              </a:solidFill>
            </a:endParaRPr>
          </a:p>
          <a:p>
            <a:r>
              <a:rPr lang="en-US" altLang="ko-KR" sz="1400" b="1" dirty="0">
                <a:solidFill>
                  <a:srgbClr val="0033CC"/>
                </a:solidFill>
              </a:rPr>
              <a:t>Loss</a:t>
            </a:r>
            <a:r>
              <a:rPr lang="ko-KR" altLang="en-US" sz="1400" b="1" dirty="0">
                <a:solidFill>
                  <a:srgbClr val="0033CC"/>
                </a:solidFill>
              </a:rPr>
              <a:t> 함수</a:t>
            </a:r>
          </a:p>
        </p:txBody>
      </p:sp>
    </p:spTree>
    <p:extLst>
      <p:ext uri="{BB962C8B-B14F-4D97-AF65-F5344CB8AC3E}">
        <p14:creationId xmlns:p14="http://schemas.microsoft.com/office/powerpoint/2010/main" val="504497498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DDFB6-8061-DB4D-E173-38B8E8BA9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D364C7-56C7-DDFB-8110-29051A83A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방법 </a:t>
            </a:r>
            <a:r>
              <a:rPr lang="en-US" altLang="ko-KR" dirty="0"/>
              <a:t>(Methodology)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90F8CE-AA52-7B40-B807-CDECB7F889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402035" cy="4905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방법론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</a:endParaRPr>
          </a:p>
          <a:p>
            <a:pPr marL="243260" lvl="1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600" kern="0" dirty="0">
                <a:solidFill>
                  <a:schemeClr val="tx1"/>
                </a:solidFill>
                <a:latin typeface="+mn-ea"/>
                <a:ea typeface="+mn-ea"/>
              </a:rPr>
              <a:t>2) </a:t>
            </a:r>
            <a:r>
              <a:rPr lang="en-US" altLang="ko-KR" sz="1600" kern="0" dirty="0" err="1">
                <a:solidFill>
                  <a:schemeClr val="tx1"/>
                </a:solidFill>
                <a:latin typeface="+mn-ea"/>
                <a:ea typeface="+mn-ea"/>
              </a:rPr>
              <a:t>CIoU</a:t>
            </a:r>
            <a:r>
              <a:rPr lang="en-US" altLang="ko-KR" sz="1600" kern="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600" kern="0" dirty="0">
                <a:solidFill>
                  <a:schemeClr val="tx1"/>
                </a:solidFill>
                <a:latin typeface="+mn-ea"/>
                <a:ea typeface="+mn-ea"/>
              </a:rPr>
              <a:t>손실 함수 개선</a:t>
            </a:r>
            <a:endParaRPr lang="en-US" altLang="ko-KR" sz="16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806450" lvl="2" indent="-179388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D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항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ko-KR" altLang="en-US" sz="1400" kern="0" dirty="0" err="1">
                <a:solidFill>
                  <a:schemeClr val="tx1"/>
                </a:solidFill>
                <a:latin typeface="+mn-ea"/>
                <a:ea typeface="+mn-ea"/>
              </a:rPr>
              <a:t>거리항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)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기여도 개선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 - </a:t>
            </a:r>
            <a:r>
              <a:rPr lang="en-US" altLang="ko-KR" sz="1400" kern="0" dirty="0" err="1">
                <a:solidFill>
                  <a:schemeClr val="tx1"/>
                </a:solidFill>
                <a:latin typeface="+mn-ea"/>
                <a:ea typeface="+mn-ea"/>
              </a:rPr>
              <a:t>CIoU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손실 함수의 두 번째 항으로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예측 박스와 정답 박스의 중심점 사이의 거리를 기반으로 박스 위치를 조정하도록 유도하는 역할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 -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분자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: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예측 중심점과 정답 중심점 사이의 유클리드 거리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(d),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분모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: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두 박스를 모두 포함하는 최소 외접 박스의 대각선 길이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(c)</a:t>
            </a: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 -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 예측 박스의 중심점과 정답 박스의 중심점 사이의 거리가 멀수록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박스가 잘못된 위치에 있을수록 손실이 커짐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 -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이미지 크기나 객체 크기에 따라 스케일링 문제 발생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.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이를 해결하기 위해 두 박스를 모두 포함하는 최소 외접 박스의 대각선 길이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c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로 나누며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항상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0 ~ 1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범위의 값으로 </a:t>
            </a:r>
            <a:r>
              <a:rPr lang="ko-KR" altLang="en-US" sz="1400" kern="0" dirty="0" err="1">
                <a:solidFill>
                  <a:schemeClr val="tx1"/>
                </a:solidFill>
                <a:latin typeface="+mn-ea"/>
                <a:ea typeface="+mn-ea"/>
              </a:rPr>
              <a:t>정규화됨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 - D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항은 중심점만 기준이기 때문에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.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예측 박스가 정답 위치에 가까워도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모양이 다르면 여전히 손실이 높음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.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따라서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400" kern="0" dirty="0" err="1">
                <a:solidFill>
                  <a:schemeClr val="tx1"/>
                </a:solidFill>
                <a:latin typeface="+mn-ea"/>
                <a:ea typeface="+mn-ea"/>
              </a:rPr>
              <a:t>종횡비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(V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항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도 함께 사용해서 보완해야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함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 - tiny object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에서는 중심점 위치가 조금만 어긋나도 전체 박스가 빗나가게 되므로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D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항이 매우 민감해질 수 있음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D8BDA1-577F-5725-FC25-241D42D62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214" y="853481"/>
            <a:ext cx="2322807" cy="1393684"/>
          </a:xfrm>
          <a:prstGeom prst="rect">
            <a:avLst/>
          </a:prstGeom>
        </p:spPr>
      </p:pic>
      <p:pic>
        <p:nvPicPr>
          <p:cNvPr id="3073" name="_x266486592">
            <a:extLst>
              <a:ext uri="{FF2B5EF4-FFF2-40B4-BE49-F238E27FC236}">
                <a16:creationId xmlns:a16="http://schemas.microsoft.com/office/drawing/2014/main" id="{170BB91C-4EFC-15F6-1193-85C69DDB9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321" y="1473387"/>
            <a:ext cx="1641389" cy="81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94831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461B7-DAD2-00DD-21A0-B93D50CBF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8B2911-C55E-5CF6-2C0A-71516FBC9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방법 </a:t>
            </a:r>
            <a:r>
              <a:rPr lang="en-US" altLang="ko-KR" dirty="0"/>
              <a:t>(Methodology)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6AE36B-319E-314C-4001-AAD3B84F94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672038" cy="3988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방법론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</a:endParaRPr>
          </a:p>
          <a:p>
            <a:pPr marL="243260" lvl="1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600" kern="0" dirty="0">
                <a:solidFill>
                  <a:schemeClr val="tx1"/>
                </a:solidFill>
                <a:latin typeface="+mn-ea"/>
                <a:ea typeface="+mn-ea"/>
              </a:rPr>
              <a:t>2) </a:t>
            </a:r>
            <a:r>
              <a:rPr lang="en-US" altLang="ko-KR" sz="1600" kern="0" dirty="0" err="1">
                <a:solidFill>
                  <a:schemeClr val="tx1"/>
                </a:solidFill>
                <a:latin typeface="+mn-ea"/>
                <a:ea typeface="+mn-ea"/>
              </a:rPr>
              <a:t>CIoU</a:t>
            </a:r>
            <a:r>
              <a:rPr lang="en-US" altLang="ko-KR" sz="1600" kern="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600" kern="0" dirty="0">
                <a:solidFill>
                  <a:schemeClr val="tx1"/>
                </a:solidFill>
                <a:latin typeface="+mn-ea"/>
                <a:ea typeface="+mn-ea"/>
              </a:rPr>
              <a:t>손실 함수 개선</a:t>
            </a:r>
            <a:endParaRPr lang="en-US" altLang="ko-KR" sz="16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806450" lvl="2" indent="-179388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V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항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ko-KR" altLang="en-US" sz="1400" kern="0" dirty="0" err="1">
                <a:solidFill>
                  <a:schemeClr val="tx1"/>
                </a:solidFill>
                <a:latin typeface="+mn-ea"/>
                <a:ea typeface="+mn-ea"/>
              </a:rPr>
              <a:t>종횡비항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)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기여도 개선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 -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예측한 박스와 정답 박스의 비율 차이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(aspect ratio difference)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를 </a:t>
            </a:r>
            <a:r>
              <a:rPr lang="ko-KR" altLang="en-US" sz="1400" kern="0" dirty="0" err="1">
                <a:solidFill>
                  <a:schemeClr val="tx1"/>
                </a:solidFill>
                <a:latin typeface="+mn-ea"/>
                <a:ea typeface="+mn-ea"/>
              </a:rPr>
              <a:t>정량화하여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 박스 모양을 정밀하게 맞추는 역할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 -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예측 박스의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"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모양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"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을 정답과 맞추는 역할을 하며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작은 객체일수록 </a:t>
            </a:r>
            <a:r>
              <a:rPr lang="ko-KR" altLang="en-US" sz="1400" kern="0" dirty="0" err="1">
                <a:solidFill>
                  <a:schemeClr val="tx1"/>
                </a:solidFill>
                <a:latin typeface="+mn-ea"/>
                <a:ea typeface="+mn-ea"/>
              </a:rPr>
              <a:t>종횡비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 맞추는 게 매우 중요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 -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예측 박스의 중심점과 정답 박스의 중심점 사이의 거리가 멀수록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박스가 잘못된 위치에 있을수록 손실이 커짐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 -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종횡비는 값의 범위가 제한되지 않아 직접 빼면 스케일링 문제 발생하여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, tan-1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를 취해 비율을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-90° ~ +90°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사이의 </a:t>
            </a:r>
            <a:r>
              <a:rPr lang="ko-KR" altLang="en-US" sz="1400" kern="0" dirty="0" err="1">
                <a:solidFill>
                  <a:schemeClr val="tx1"/>
                </a:solidFill>
                <a:latin typeface="+mn-ea"/>
                <a:ea typeface="+mn-ea"/>
              </a:rPr>
              <a:t>정규화된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 각도로 변환함으로써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, 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비율 차이 자체에 민감하게 반응할 수 있음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 -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아래와 같이 상황에 따라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V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항의 비중을 조절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.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처음에는 종횡비보다는 위치 맞추는 게 우선이고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,  </a:t>
            </a:r>
            <a:r>
              <a:rPr lang="en-US" altLang="ko-KR" sz="1400" kern="0" dirty="0" err="1">
                <a:solidFill>
                  <a:schemeClr val="tx1"/>
                </a:solidFill>
                <a:latin typeface="+mn-ea"/>
                <a:ea typeface="+mn-ea"/>
              </a:rPr>
              <a:t>IoU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가 높아질수록 →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V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항에 더 큰 비중을 두도록 함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4097" name="_x538725552">
            <a:extLst>
              <a:ext uri="{FF2B5EF4-FFF2-40B4-BE49-F238E27FC236}">
                <a16:creationId xmlns:a16="http://schemas.microsoft.com/office/drawing/2014/main" id="{AA98C42A-9D57-4FCE-1CEE-645AD4D94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925" y="1680532"/>
            <a:ext cx="2907315" cy="5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614DBC3-3BEA-C6E5-EB51-BF84F6B9D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240" y="863131"/>
            <a:ext cx="2322807" cy="1393684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03E9CA8-A863-3EF3-10E7-2156FF4C1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8300" y="5164898"/>
            <a:ext cx="3160900" cy="87133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F517848C-B80E-CEBE-5210-0FA70647E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2010" y="4905553"/>
            <a:ext cx="2397320" cy="108931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8404453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706C0-EB0D-232A-C673-6D25D4284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9E0F7-A866-2691-A1CC-6081C5D72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방법 </a:t>
            </a:r>
            <a:r>
              <a:rPr lang="en-US" altLang="ko-KR" dirty="0"/>
              <a:t>(Methodology)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05B1BF-D547-5149-1075-033659372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672038" cy="2791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방법론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</a:endParaRPr>
          </a:p>
          <a:p>
            <a:pPr marL="243260" lvl="1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600" kern="0" dirty="0">
                <a:solidFill>
                  <a:schemeClr val="tx1"/>
                </a:solidFill>
                <a:latin typeface="+mn-ea"/>
                <a:ea typeface="+mn-ea"/>
              </a:rPr>
              <a:t>3) </a:t>
            </a:r>
            <a:r>
              <a:rPr lang="ko-KR" altLang="en-US" sz="1600" kern="0" dirty="0">
                <a:solidFill>
                  <a:schemeClr val="tx1"/>
                </a:solidFill>
                <a:latin typeface="+mn-ea"/>
                <a:ea typeface="+mn-ea"/>
              </a:rPr>
              <a:t>이상 추세 감지 알고리즘 제시</a:t>
            </a:r>
            <a:endParaRPr lang="en-US" altLang="ko-KR" sz="16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806450" lvl="2" indent="-179388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결함의 위치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크기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빈도에 대한 증가 추세를 실시간으로 감지하여 사전 경고 시스템을 구현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806450" lvl="2" indent="-179388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다음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3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가지 유형의 이상 상황을 탐지하여 이상 징후가 일정 횟수를 넘으면 자동으로 사용자에게 경고를 보내도록 설계함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. </a:t>
            </a: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 - Localized Defect Buildup :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같은 위치에 결함이 반복 발생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 - Increasing Defect Size :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결함 크기가 점점 커짐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 - Increasing Defect Occurrence :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같은 종류의 결함이 자주 발생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C4CCD7-6A70-ADF5-0E35-ED540FD4B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972" y="3880444"/>
            <a:ext cx="5490061" cy="227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36207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D175F-526F-7B30-D59C-CF83587F7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4CD2D6-5904-27D9-9AA1-CF29CE445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방법 </a:t>
            </a:r>
            <a:r>
              <a:rPr lang="en-US" altLang="ko-KR" dirty="0"/>
              <a:t>(Methodology)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A1B75F-F280-8123-8367-4A6C6DCE9D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672038" cy="4296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방법론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</a:endParaRPr>
          </a:p>
          <a:p>
            <a:pPr marL="243260" lvl="1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600" kern="0" dirty="0">
                <a:solidFill>
                  <a:schemeClr val="tx1"/>
                </a:solidFill>
                <a:latin typeface="+mn-ea"/>
                <a:ea typeface="+mn-ea"/>
              </a:rPr>
              <a:t>3) </a:t>
            </a:r>
            <a:r>
              <a:rPr lang="ko-KR" altLang="en-US" sz="1600" kern="0" dirty="0">
                <a:solidFill>
                  <a:schemeClr val="tx1"/>
                </a:solidFill>
                <a:latin typeface="+mn-ea"/>
                <a:ea typeface="+mn-ea"/>
              </a:rPr>
              <a:t>이상 추세 감지 알고리즘 제시</a:t>
            </a:r>
            <a:endParaRPr lang="en-US" altLang="ko-KR" sz="16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806450" lvl="2" indent="-179388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Localized Defect Buildup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 -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같은 지점에서 자주 결함 발생 → 기계 고장 가능성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 -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결함이 발생된 중심 좌표 간 </a:t>
            </a:r>
            <a:r>
              <a:rPr lang="ko-KR" altLang="en-US" sz="1400" kern="0" dirty="0" err="1">
                <a:solidFill>
                  <a:schemeClr val="tx1"/>
                </a:solidFill>
                <a:latin typeface="+mn-ea"/>
                <a:ea typeface="+mn-ea"/>
              </a:rPr>
              <a:t>유클리디안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 거리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(Euclidean distance)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계산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 - </a:t>
            </a:r>
            <a:r>
              <a:rPr lang="en-US" altLang="ko-KR" sz="1400" kern="0" dirty="0" err="1">
                <a:solidFill>
                  <a:schemeClr val="tx1"/>
                </a:solidFill>
                <a:latin typeface="+mn-ea"/>
                <a:ea typeface="+mn-ea"/>
              </a:rPr>
              <a:t>D_tol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: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거리 허용 오차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/ </a:t>
            </a:r>
            <a:r>
              <a:rPr lang="en-US" altLang="ko-KR" sz="1400" kern="0" dirty="0" err="1">
                <a:solidFill>
                  <a:schemeClr val="tx1"/>
                </a:solidFill>
                <a:latin typeface="+mn-ea"/>
                <a:ea typeface="+mn-ea"/>
              </a:rPr>
              <a:t>O_tol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: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허용된 반복 횟수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/ L-</a:t>
            </a:r>
            <a:r>
              <a:rPr lang="en-US" altLang="ko-KR" sz="1400" kern="0" dirty="0" err="1">
                <a:solidFill>
                  <a:schemeClr val="tx1"/>
                </a:solidFill>
                <a:latin typeface="+mn-ea"/>
                <a:ea typeface="+mn-ea"/>
              </a:rPr>
              <a:t>tol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: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최근 발생 기준 시간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 -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해당 조건 만족 시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결함 누적 발생으로 판단 → 알람 발생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806450" lvl="2" indent="-179388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Increasing Defect Size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 -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결함의 크기가 점점 커짐 → 화학 부식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기계 마모 등 진행 가능성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 -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각 클래스별 결함 크기를 기록하고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이전보다 커졌는지 확인 후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일정 횟수 이상 커지면 경고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 - </a:t>
            </a:r>
            <a:r>
              <a:rPr lang="en-US" altLang="ko-KR" sz="1400" kern="0" dirty="0" err="1">
                <a:solidFill>
                  <a:schemeClr val="tx1"/>
                </a:solidFill>
                <a:latin typeface="+mn-ea"/>
                <a:ea typeface="+mn-ea"/>
              </a:rPr>
              <a:t>U_tol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: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크기 증가 허용 횟수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/ L-</a:t>
            </a:r>
            <a:r>
              <a:rPr lang="en-US" altLang="ko-KR" sz="1400" kern="0" dirty="0" err="1">
                <a:solidFill>
                  <a:schemeClr val="tx1"/>
                </a:solidFill>
                <a:latin typeface="+mn-ea"/>
                <a:ea typeface="+mn-ea"/>
              </a:rPr>
              <a:t>tol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: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최근 검사 수 기준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예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: 20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개 이내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그 이후로 초기화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 - Ex. 20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개의 보드 중에서 크기가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3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번 이상 증가하면 →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"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결함 악화 경고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"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발생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495B1D-B8C1-3EF3-AAD2-23483B1A4E79}"/>
              </a:ext>
            </a:extLst>
          </p:cNvPr>
          <p:cNvSpPr txBox="1"/>
          <p:nvPr/>
        </p:nvSpPr>
        <p:spPr>
          <a:xfrm>
            <a:off x="6552022" y="1898983"/>
            <a:ext cx="2374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33CC"/>
                </a:solidFill>
              </a:rPr>
              <a:t>*</a:t>
            </a:r>
            <a:r>
              <a:rPr lang="en-US" altLang="ko-KR" sz="1400" dirty="0" err="1">
                <a:solidFill>
                  <a:srgbClr val="0033CC"/>
                </a:solidFill>
              </a:rPr>
              <a:t>tol</a:t>
            </a:r>
            <a:r>
              <a:rPr lang="en-US" altLang="ko-KR" sz="1400" dirty="0">
                <a:solidFill>
                  <a:srgbClr val="0033CC"/>
                </a:solidFill>
              </a:rPr>
              <a:t>(tolerance) :</a:t>
            </a:r>
            <a:r>
              <a:rPr lang="ko-KR" altLang="en-US" sz="1400" dirty="0">
                <a:solidFill>
                  <a:srgbClr val="0033CC"/>
                </a:solidFill>
              </a:rPr>
              <a:t> 허용 </a:t>
            </a:r>
            <a:r>
              <a:rPr lang="ko-KR" altLang="en-US" sz="1400" dirty="0" err="1">
                <a:solidFill>
                  <a:srgbClr val="0033CC"/>
                </a:solidFill>
              </a:rPr>
              <a:t>임계값</a:t>
            </a:r>
            <a:endParaRPr lang="ko-KR" altLang="en-US" sz="1400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41178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70E02-3417-9313-EC23-20CF483FF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7E1CE6F-76AD-000F-FC26-1ED75C8B7A1E}"/>
              </a:ext>
            </a:extLst>
          </p:cNvPr>
          <p:cNvSpPr/>
          <p:nvPr/>
        </p:nvSpPr>
        <p:spPr bwMode="auto">
          <a:xfrm>
            <a:off x="1007441" y="1583763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44DB7F6-FF4D-9D0C-9F40-0FE318A46B04}"/>
              </a:ext>
            </a:extLst>
          </p:cNvPr>
          <p:cNvGrpSpPr/>
          <p:nvPr/>
        </p:nvGrpSpPr>
        <p:grpSpPr>
          <a:xfrm>
            <a:off x="684584" y="1494115"/>
            <a:ext cx="892810" cy="892810"/>
            <a:chOff x="611956" y="1268976"/>
            <a:chExt cx="772344" cy="772344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43373F4-2E7B-8903-8CE2-0B4727255424}"/>
                </a:ext>
              </a:extLst>
            </p:cNvPr>
            <p:cNvSpPr/>
            <p:nvPr/>
          </p:nvSpPr>
          <p:spPr bwMode="auto">
            <a:xfrm>
              <a:off x="611956" y="1268976"/>
              <a:ext cx="772344" cy="772344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800" b="1" i="0" u="none" strike="noStrike" cap="none" normalizeH="0" baseline="0" dirty="0">
                  <a:ln>
                    <a:noFill/>
                  </a:ln>
                  <a:solidFill>
                    <a:srgbClr val="12275E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kumimoji="0" lang="ko-KR" altLang="en-US" sz="2800" b="1" i="0" u="none" strike="noStrike" cap="none" normalizeH="0" baseline="0" dirty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원형: 비어 있음 9">
              <a:extLst>
                <a:ext uri="{FF2B5EF4-FFF2-40B4-BE49-F238E27FC236}">
                  <a16:creationId xmlns:a16="http://schemas.microsoft.com/office/drawing/2014/main" id="{2C433100-51C9-040F-E15D-ECEE4E91FD4B}"/>
                </a:ext>
              </a:extLst>
            </p:cNvPr>
            <p:cNvSpPr/>
            <p:nvPr/>
          </p:nvSpPr>
          <p:spPr bwMode="auto">
            <a:xfrm>
              <a:off x="641596" y="1298616"/>
              <a:ext cx="713064" cy="713064"/>
            </a:xfrm>
            <a:prstGeom prst="donut">
              <a:avLst>
                <a:gd name="adj" fmla="val 15399"/>
              </a:avLst>
            </a:prstGeom>
            <a:solidFill>
              <a:srgbClr val="12275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C0C0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63AB9A9-9021-5A6F-0EA2-F269AB9BFEEB}"/>
              </a:ext>
            </a:extLst>
          </p:cNvPr>
          <p:cNvSpPr txBox="1"/>
          <p:nvPr/>
        </p:nvSpPr>
        <p:spPr>
          <a:xfrm>
            <a:off x="1016960" y="858239"/>
            <a:ext cx="7110079" cy="59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CONTENTS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CB832B4C-A785-B90A-53E1-EEB7FDBA694E}"/>
              </a:ext>
            </a:extLst>
          </p:cNvPr>
          <p:cNvSpPr/>
          <p:nvPr/>
        </p:nvSpPr>
        <p:spPr bwMode="auto">
          <a:xfrm>
            <a:off x="1007441" y="2513122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D906A9AF-C8CB-2CE4-1191-BDD34460B712}"/>
              </a:ext>
            </a:extLst>
          </p:cNvPr>
          <p:cNvGrpSpPr/>
          <p:nvPr/>
        </p:nvGrpSpPr>
        <p:grpSpPr>
          <a:xfrm>
            <a:off x="684584" y="2423474"/>
            <a:ext cx="892810" cy="892810"/>
            <a:chOff x="611956" y="1268976"/>
            <a:chExt cx="772344" cy="772344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B107DAFD-9A61-9215-2786-657BC8F93286}"/>
                </a:ext>
              </a:extLst>
            </p:cNvPr>
            <p:cNvSpPr/>
            <p:nvPr/>
          </p:nvSpPr>
          <p:spPr bwMode="auto">
            <a:xfrm>
              <a:off x="611956" y="1268976"/>
              <a:ext cx="772344" cy="772344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800" b="1" i="0" u="none" strike="noStrike" cap="none" normalizeH="0" baseline="0" dirty="0">
                  <a:ln>
                    <a:noFill/>
                  </a:ln>
                  <a:solidFill>
                    <a:srgbClr val="12275E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II</a:t>
              </a:r>
              <a:endParaRPr kumimoji="0" lang="ko-KR" altLang="en-US" sz="2800" b="1" i="0" u="none" strike="noStrike" cap="none" normalizeH="0" baseline="0" dirty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원형: 비어 있음 69">
              <a:extLst>
                <a:ext uri="{FF2B5EF4-FFF2-40B4-BE49-F238E27FC236}">
                  <a16:creationId xmlns:a16="http://schemas.microsoft.com/office/drawing/2014/main" id="{FE03CDB2-3657-1F6D-113B-0C30131481C2}"/>
                </a:ext>
              </a:extLst>
            </p:cNvPr>
            <p:cNvSpPr/>
            <p:nvPr/>
          </p:nvSpPr>
          <p:spPr bwMode="auto">
            <a:xfrm>
              <a:off x="641596" y="1298616"/>
              <a:ext cx="713064" cy="713064"/>
            </a:xfrm>
            <a:prstGeom prst="donut">
              <a:avLst>
                <a:gd name="adj" fmla="val 15399"/>
              </a:avLst>
            </a:prstGeom>
            <a:solidFill>
              <a:srgbClr val="12275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C0C0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71B02D9E-1E71-E7CE-557A-0A0E94437863}"/>
              </a:ext>
            </a:extLst>
          </p:cNvPr>
          <p:cNvSpPr/>
          <p:nvPr/>
        </p:nvSpPr>
        <p:spPr bwMode="auto">
          <a:xfrm>
            <a:off x="1007441" y="3442481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FD185EA5-580C-659B-0138-EC5E05E0FB39}"/>
              </a:ext>
            </a:extLst>
          </p:cNvPr>
          <p:cNvSpPr/>
          <p:nvPr/>
        </p:nvSpPr>
        <p:spPr bwMode="auto">
          <a:xfrm>
            <a:off x="684584" y="3352833"/>
            <a:ext cx="892810" cy="89281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kumimoji="0" lang="ko-KR" altLang="en-US" sz="2800" b="1" i="0" u="none" strike="noStrike" cap="none" normalizeH="0" baseline="0" dirty="0">
              <a:ln>
                <a:noFill/>
              </a:ln>
              <a:solidFill>
                <a:srgbClr val="12275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원형: 비어 있음 74">
            <a:extLst>
              <a:ext uri="{FF2B5EF4-FFF2-40B4-BE49-F238E27FC236}">
                <a16:creationId xmlns:a16="http://schemas.microsoft.com/office/drawing/2014/main" id="{8F198A70-FC60-0877-B322-9360D1ACD8FD}"/>
              </a:ext>
            </a:extLst>
          </p:cNvPr>
          <p:cNvSpPr/>
          <p:nvPr/>
        </p:nvSpPr>
        <p:spPr bwMode="auto">
          <a:xfrm>
            <a:off x="718847" y="3387096"/>
            <a:ext cx="824284" cy="824284"/>
          </a:xfrm>
          <a:prstGeom prst="donut">
            <a:avLst>
              <a:gd name="adj" fmla="val 15399"/>
            </a:avLst>
          </a:prstGeom>
          <a:solidFill>
            <a:srgbClr val="12275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rgbClr val="9A1F4E"/>
              </a:solidFill>
              <a:effectLst/>
              <a:latin typeface="Arial" charset="0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01452986-DABC-30DA-C446-FB53EF55A64E}"/>
              </a:ext>
            </a:extLst>
          </p:cNvPr>
          <p:cNvSpPr/>
          <p:nvPr/>
        </p:nvSpPr>
        <p:spPr bwMode="auto">
          <a:xfrm>
            <a:off x="1007441" y="4371840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01D40BA-86E6-050D-8ED4-8652281AA359}"/>
              </a:ext>
            </a:extLst>
          </p:cNvPr>
          <p:cNvSpPr/>
          <p:nvPr/>
        </p:nvSpPr>
        <p:spPr bwMode="auto">
          <a:xfrm>
            <a:off x="684584" y="4282192"/>
            <a:ext cx="892810" cy="89281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endParaRPr kumimoji="0" lang="ko-KR" altLang="en-US" sz="2800" b="1" i="0" u="none" strike="noStrike" cap="none" normalizeH="0" baseline="0" dirty="0">
              <a:ln>
                <a:noFill/>
              </a:ln>
              <a:solidFill>
                <a:srgbClr val="12275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원형: 비어 있음 79">
            <a:extLst>
              <a:ext uri="{FF2B5EF4-FFF2-40B4-BE49-F238E27FC236}">
                <a16:creationId xmlns:a16="http://schemas.microsoft.com/office/drawing/2014/main" id="{B4D7C20E-7284-6173-CF49-1DDE69650CE0}"/>
              </a:ext>
            </a:extLst>
          </p:cNvPr>
          <p:cNvSpPr/>
          <p:nvPr/>
        </p:nvSpPr>
        <p:spPr bwMode="auto">
          <a:xfrm>
            <a:off x="718847" y="4316455"/>
            <a:ext cx="824284" cy="824284"/>
          </a:xfrm>
          <a:prstGeom prst="donut">
            <a:avLst>
              <a:gd name="adj" fmla="val 15399"/>
            </a:avLst>
          </a:prstGeom>
          <a:solidFill>
            <a:srgbClr val="12275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rgbClr val="9A1F4E"/>
              </a:solidFill>
              <a:effectLst/>
              <a:latin typeface="Arial" charset="0"/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2BD59DEE-2319-7898-87A5-8370B2DBDCD8}"/>
              </a:ext>
            </a:extLst>
          </p:cNvPr>
          <p:cNvSpPr/>
          <p:nvPr/>
        </p:nvSpPr>
        <p:spPr bwMode="auto">
          <a:xfrm>
            <a:off x="1007441" y="5301201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D1452B7-32FC-E53F-7ED7-9758B0E1F153}"/>
              </a:ext>
            </a:extLst>
          </p:cNvPr>
          <p:cNvSpPr/>
          <p:nvPr/>
        </p:nvSpPr>
        <p:spPr bwMode="auto">
          <a:xfrm>
            <a:off x="684584" y="5211553"/>
            <a:ext cx="892810" cy="89281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kumimoji="0" lang="ko-KR" altLang="en-US" sz="2800" b="1" i="0" u="none" strike="noStrike" cap="none" normalizeH="0" baseline="0" dirty="0">
              <a:ln>
                <a:noFill/>
              </a:ln>
              <a:solidFill>
                <a:srgbClr val="12275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원형: 비어 있음 84">
            <a:extLst>
              <a:ext uri="{FF2B5EF4-FFF2-40B4-BE49-F238E27FC236}">
                <a16:creationId xmlns:a16="http://schemas.microsoft.com/office/drawing/2014/main" id="{157A5F63-566D-25E2-6244-A31A611B1811}"/>
              </a:ext>
            </a:extLst>
          </p:cNvPr>
          <p:cNvSpPr/>
          <p:nvPr/>
        </p:nvSpPr>
        <p:spPr bwMode="auto">
          <a:xfrm>
            <a:off x="718847" y="5245816"/>
            <a:ext cx="824284" cy="824284"/>
          </a:xfrm>
          <a:prstGeom prst="donut">
            <a:avLst>
              <a:gd name="adj" fmla="val 15399"/>
            </a:avLst>
          </a:prstGeom>
          <a:solidFill>
            <a:srgbClr val="12275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rgbClr val="9A1F4E"/>
              </a:solidFill>
              <a:effectLst/>
              <a:latin typeface="Arial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3185146-9791-486D-69D7-EF78025638B0}"/>
              </a:ext>
            </a:extLst>
          </p:cNvPr>
          <p:cNvSpPr txBox="1"/>
          <p:nvPr/>
        </p:nvSpPr>
        <p:spPr>
          <a:xfrm>
            <a:off x="1891949" y="1597641"/>
            <a:ext cx="2082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en-US" altLang="ko-KR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#1 </a:t>
            </a:r>
            <a:r>
              <a:rPr lang="ko-KR" altLang="en-US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DB39E71-0A0A-BC03-2274-739250D53486}"/>
              </a:ext>
            </a:extLst>
          </p:cNvPr>
          <p:cNvSpPr txBox="1"/>
          <p:nvPr/>
        </p:nvSpPr>
        <p:spPr>
          <a:xfrm>
            <a:off x="1911844" y="1978237"/>
            <a:ext cx="5165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프로젝트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개요 및 선정 논문 소개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팀 구성원 소개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및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업무분장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4A7EBCB-10ED-0A4A-72EE-FBB93E6E90DA}"/>
              </a:ext>
            </a:extLst>
          </p:cNvPr>
          <p:cNvSpPr txBox="1"/>
          <p:nvPr/>
        </p:nvSpPr>
        <p:spPr>
          <a:xfrm>
            <a:off x="1891949" y="2533813"/>
            <a:ext cx="23839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서론</a:t>
            </a:r>
            <a:r>
              <a:rPr lang="en-US" altLang="ko-KR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(Introduction)</a:t>
            </a:r>
            <a:endParaRPr lang="ko-KR" altLang="en-US" sz="2000" b="1" dirty="0">
              <a:solidFill>
                <a:srgbClr val="12275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AE6A570-1F99-2BE3-0F53-25CF4E465B3D}"/>
              </a:ext>
            </a:extLst>
          </p:cNvPr>
          <p:cNvSpPr txBox="1"/>
          <p:nvPr/>
        </p:nvSpPr>
        <p:spPr>
          <a:xfrm>
            <a:off x="1911844" y="2914409"/>
            <a:ext cx="2924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연구 배경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연구 필요성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문제 정의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D70BE0A-6F25-7259-EE57-2AA0793C797E}"/>
              </a:ext>
            </a:extLst>
          </p:cNvPr>
          <p:cNvSpPr txBox="1"/>
          <p:nvPr/>
        </p:nvSpPr>
        <p:spPr>
          <a:xfrm>
            <a:off x="1891949" y="3458906"/>
            <a:ext cx="2518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방법</a:t>
            </a:r>
            <a:r>
              <a:rPr lang="en-US" altLang="ko-KR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(Methodology)</a:t>
            </a:r>
            <a:endParaRPr lang="ko-KR" altLang="en-US" sz="2000" b="1" dirty="0">
              <a:solidFill>
                <a:srgbClr val="12275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FCE7C25-4275-8625-A44C-C578BEA75030}"/>
              </a:ext>
            </a:extLst>
          </p:cNvPr>
          <p:cNvSpPr txBox="1"/>
          <p:nvPr/>
        </p:nvSpPr>
        <p:spPr>
          <a:xfrm>
            <a:off x="1911844" y="3839502"/>
            <a:ext cx="21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문제 해결을 위한 방법론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EB72F57-4BB7-5D88-569B-2F3FC2196FE6}"/>
              </a:ext>
            </a:extLst>
          </p:cNvPr>
          <p:cNvSpPr txBox="1"/>
          <p:nvPr/>
        </p:nvSpPr>
        <p:spPr>
          <a:xfrm>
            <a:off x="1891949" y="4395078"/>
            <a:ext cx="52645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실험 구성 및 평가 방법 </a:t>
            </a:r>
            <a:r>
              <a:rPr lang="en-US" altLang="ko-KR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(Experiment Settings)</a:t>
            </a:r>
            <a:endParaRPr lang="ko-KR" altLang="en-US" sz="2000" b="1" dirty="0">
              <a:solidFill>
                <a:srgbClr val="12275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4A24CC2-FBB0-32F4-F482-1EE9DCE1AD24}"/>
              </a:ext>
            </a:extLst>
          </p:cNvPr>
          <p:cNvSpPr txBox="1"/>
          <p:nvPr/>
        </p:nvSpPr>
        <p:spPr>
          <a:xfrm>
            <a:off x="1911844" y="4775674"/>
            <a:ext cx="4164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데이터셋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하이퍼파라미터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컴퓨팅 환경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평가지표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DCD9292-7992-5B6A-A39D-3F6EF1859311}"/>
              </a:ext>
            </a:extLst>
          </p:cNvPr>
          <p:cNvSpPr txBox="1"/>
          <p:nvPr/>
        </p:nvSpPr>
        <p:spPr>
          <a:xfrm>
            <a:off x="1891949" y="5317626"/>
            <a:ext cx="3890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 및 분석 </a:t>
            </a:r>
            <a:r>
              <a:rPr lang="en-US" altLang="ko-KR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(Results &amp; Analysis)</a:t>
            </a:r>
            <a:endParaRPr lang="ko-KR" altLang="en-US" sz="2000" b="1" dirty="0">
              <a:solidFill>
                <a:srgbClr val="12275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63D5396-8747-F0DB-A672-B9552FEC6550}"/>
              </a:ext>
            </a:extLst>
          </p:cNvPr>
          <p:cNvSpPr txBox="1"/>
          <p:nvPr/>
        </p:nvSpPr>
        <p:spPr>
          <a:xfrm>
            <a:off x="1911844" y="5698222"/>
            <a:ext cx="4219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학습 결과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정확도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혼동행렬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비교 평가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결과 분석</a:t>
            </a:r>
          </a:p>
        </p:txBody>
      </p:sp>
      <p:sp>
        <p:nvSpPr>
          <p:cNvPr id="97" name="제목 96">
            <a:extLst>
              <a:ext uri="{FF2B5EF4-FFF2-40B4-BE49-F238E27FC236}">
                <a16:creationId xmlns:a16="http://schemas.microsoft.com/office/drawing/2014/main" id="{6449DDCE-00F9-EE78-73DB-E3DB540E5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88845530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092AF-30D8-0D74-18BF-E01BFFB15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C9C2A5-BA9A-28EF-3D3D-B7A2EDC64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방법 </a:t>
            </a:r>
            <a:r>
              <a:rPr lang="en-US" altLang="ko-KR" dirty="0"/>
              <a:t>(Methodology)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A2AB88-D37E-B254-AD64-BDCD25746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672038" cy="2714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방법론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</a:endParaRPr>
          </a:p>
          <a:p>
            <a:pPr marL="243260" lvl="1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600" kern="0" dirty="0">
                <a:solidFill>
                  <a:schemeClr val="tx1"/>
                </a:solidFill>
                <a:latin typeface="+mn-ea"/>
                <a:ea typeface="+mn-ea"/>
              </a:rPr>
              <a:t>3) </a:t>
            </a:r>
            <a:r>
              <a:rPr lang="ko-KR" altLang="en-US" sz="1600" kern="0" dirty="0">
                <a:solidFill>
                  <a:schemeClr val="tx1"/>
                </a:solidFill>
                <a:latin typeface="+mn-ea"/>
                <a:ea typeface="+mn-ea"/>
              </a:rPr>
              <a:t>이상 추세 감지 알고리즘 제시</a:t>
            </a:r>
            <a:endParaRPr lang="en-US" altLang="ko-KR" sz="16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806450" lvl="2" indent="-179388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Increasing Defect Occurrence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 -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동일 결함 유형의 빈도 증가 → 생산 공정 전반 이상 징후 가능성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 -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각 결함 유형의 발생률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(Occurrence rate)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을 기록하고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이전 배치보다 발생률이 증가했는지 비교하여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, 5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회 이상 증가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&amp;&amp;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최근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6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개월 이내 발생 → 알람 발생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 -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시간 단위가 아닌 보드 개수 기준으로 진행되기 때문에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생산 속도에 영향을 받지 않고 정확한 비교 가능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9109879-3A0A-5F6D-6F3A-3831C4631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943" y="3515220"/>
            <a:ext cx="4050045" cy="26515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4804BE-A9EB-3FA5-1F45-300CCA596E2F}"/>
              </a:ext>
            </a:extLst>
          </p:cNvPr>
          <p:cNvSpPr txBox="1"/>
          <p:nvPr/>
        </p:nvSpPr>
        <p:spPr>
          <a:xfrm>
            <a:off x="297733" y="4432040"/>
            <a:ext cx="449848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solidFill>
                  <a:schemeClr val="tx2"/>
                </a:solidFill>
              </a:rPr>
              <a:t>“Increasing defect occurrences” </a:t>
            </a:r>
            <a:r>
              <a:rPr lang="ko-KR" altLang="en-US" sz="1200" b="1" dirty="0">
                <a:solidFill>
                  <a:schemeClr val="tx2"/>
                </a:solidFill>
              </a:rPr>
              <a:t>감지 알고리즘의 동작 예시</a:t>
            </a:r>
            <a:endParaRPr lang="en-US" altLang="ko-KR" sz="1200" b="1" dirty="0">
              <a:solidFill>
                <a:schemeClr val="tx2"/>
              </a:solidFill>
            </a:endParaRPr>
          </a:p>
          <a:p>
            <a:pPr algn="l"/>
            <a:endParaRPr lang="en-US" altLang="ko-KR" sz="1200" dirty="0">
              <a:solidFill>
                <a:schemeClr val="tx2"/>
              </a:solidFill>
            </a:endParaRPr>
          </a:p>
          <a:p>
            <a:pPr algn="l"/>
            <a:r>
              <a:rPr lang="en-US" altLang="ko-KR" sz="1200" dirty="0">
                <a:solidFill>
                  <a:schemeClr val="tx2"/>
                </a:solidFill>
              </a:rPr>
              <a:t>* Red</a:t>
            </a:r>
            <a:r>
              <a:rPr lang="ko-KR" altLang="en-US" sz="1200" dirty="0">
                <a:solidFill>
                  <a:schemeClr val="tx2"/>
                </a:solidFill>
              </a:rPr>
              <a:t> </a:t>
            </a:r>
            <a:r>
              <a:rPr lang="en-US" altLang="ko-KR" sz="1200" dirty="0">
                <a:solidFill>
                  <a:schemeClr val="tx2"/>
                </a:solidFill>
              </a:rPr>
              <a:t>point: </a:t>
            </a:r>
            <a:r>
              <a:rPr lang="ko-KR" altLang="en-US" sz="1200" dirty="0">
                <a:solidFill>
                  <a:schemeClr val="tx2"/>
                </a:solidFill>
              </a:rPr>
              <a:t>알람 시스템이 알람을 발생시킨 시점</a:t>
            </a:r>
            <a:endParaRPr lang="en-US" altLang="ko-KR" sz="1200" dirty="0">
              <a:solidFill>
                <a:schemeClr val="tx2"/>
              </a:solidFill>
            </a:endParaRPr>
          </a:p>
          <a:p>
            <a:pPr algn="l"/>
            <a:r>
              <a:rPr lang="en-US" altLang="ko-KR" sz="1200" dirty="0">
                <a:solidFill>
                  <a:schemeClr val="tx2"/>
                </a:solidFill>
              </a:rPr>
              <a:t>* </a:t>
            </a:r>
            <a:r>
              <a:rPr lang="ko-KR" altLang="en-US" sz="1200" dirty="0">
                <a:solidFill>
                  <a:schemeClr val="tx2"/>
                </a:solidFill>
              </a:rPr>
              <a:t>조건 </a:t>
            </a:r>
            <a:endParaRPr lang="en-US" altLang="ko-KR" sz="1200" dirty="0">
              <a:solidFill>
                <a:schemeClr val="tx2"/>
              </a:solidFill>
            </a:endParaRPr>
          </a:p>
          <a:p>
            <a:pPr algn="l"/>
            <a:r>
              <a:rPr lang="en-US" altLang="ko-KR" sz="1200" dirty="0">
                <a:solidFill>
                  <a:schemeClr val="tx2"/>
                </a:solidFill>
              </a:rPr>
              <a:t> - </a:t>
            </a:r>
            <a:r>
              <a:rPr lang="en-US" altLang="ko-KR" sz="1200" dirty="0" err="1">
                <a:solidFill>
                  <a:schemeClr val="tx2"/>
                </a:solidFill>
              </a:rPr>
              <a:t>U_tol</a:t>
            </a:r>
            <a:r>
              <a:rPr lang="en-US" altLang="ko-KR" sz="1200" dirty="0">
                <a:solidFill>
                  <a:schemeClr val="tx2"/>
                </a:solidFill>
              </a:rPr>
              <a:t>: </a:t>
            </a:r>
            <a:r>
              <a:rPr lang="ko-KR" altLang="en-US" sz="1200" dirty="0">
                <a:solidFill>
                  <a:schemeClr val="tx2"/>
                </a:solidFill>
              </a:rPr>
              <a:t>결함 발생 빈도 증가가 </a:t>
            </a:r>
            <a:r>
              <a:rPr lang="en-US" altLang="ko-KR" sz="1200" dirty="0">
                <a:solidFill>
                  <a:schemeClr val="tx2"/>
                </a:solidFill>
              </a:rPr>
              <a:t>5</a:t>
            </a:r>
            <a:r>
              <a:rPr lang="ko-KR" altLang="en-US" sz="1200" dirty="0">
                <a:solidFill>
                  <a:schemeClr val="tx2"/>
                </a:solidFill>
              </a:rPr>
              <a:t>회 이상이면 경고</a:t>
            </a:r>
            <a:endParaRPr lang="en-US" altLang="ko-KR" sz="1200" dirty="0">
              <a:solidFill>
                <a:schemeClr val="tx2"/>
              </a:solidFill>
            </a:endParaRPr>
          </a:p>
          <a:p>
            <a:pPr algn="l"/>
            <a:r>
              <a:rPr lang="en-US" altLang="ko-KR" sz="1200" dirty="0">
                <a:solidFill>
                  <a:schemeClr val="tx2"/>
                </a:solidFill>
              </a:rPr>
              <a:t> - </a:t>
            </a:r>
            <a:r>
              <a:rPr lang="en-US" altLang="ko-KR" sz="1200" dirty="0" err="1">
                <a:solidFill>
                  <a:schemeClr val="tx2"/>
                </a:solidFill>
              </a:rPr>
              <a:t>L_tol</a:t>
            </a:r>
            <a:r>
              <a:rPr lang="en-US" altLang="ko-KR" sz="1200" dirty="0">
                <a:solidFill>
                  <a:schemeClr val="tx2"/>
                </a:solidFill>
              </a:rPr>
              <a:t>: </a:t>
            </a:r>
            <a:r>
              <a:rPr lang="ko-KR" altLang="en-US" sz="1200" dirty="0">
                <a:solidFill>
                  <a:schemeClr val="tx2"/>
                </a:solidFill>
              </a:rPr>
              <a:t>최근 </a:t>
            </a:r>
            <a:r>
              <a:rPr lang="en-US" altLang="ko-KR" sz="1200" dirty="0">
                <a:solidFill>
                  <a:schemeClr val="tx2"/>
                </a:solidFill>
              </a:rPr>
              <a:t>6</a:t>
            </a:r>
            <a:r>
              <a:rPr lang="ko-KR" altLang="en-US" sz="1200" dirty="0">
                <a:solidFill>
                  <a:schemeClr val="tx2"/>
                </a:solidFill>
              </a:rPr>
              <a:t>개의 보드 안에서만 증가했을 경우 유효</a:t>
            </a:r>
            <a:endParaRPr lang="en-US" altLang="ko-KR" sz="1200" dirty="0">
              <a:solidFill>
                <a:schemeClr val="tx2"/>
              </a:solidFill>
            </a:endParaRPr>
          </a:p>
          <a:p>
            <a:pPr algn="l"/>
            <a:endParaRPr lang="en-US" altLang="ko-KR" sz="1200" dirty="0">
              <a:solidFill>
                <a:schemeClr val="tx2"/>
              </a:solidFill>
            </a:endParaRPr>
          </a:p>
          <a:p>
            <a:pPr algn="l"/>
            <a:r>
              <a:rPr lang="ko-KR" altLang="en-US" sz="1200" kern="0" dirty="0">
                <a:solidFill>
                  <a:schemeClr val="tx1"/>
                </a:solidFill>
                <a:latin typeface="+mn-ea"/>
                <a:ea typeface="+mn-ea"/>
              </a:rPr>
              <a:t>→ </a:t>
            </a:r>
            <a:r>
              <a:rPr lang="ko-KR" altLang="en-US" sz="1200" dirty="0">
                <a:solidFill>
                  <a:schemeClr val="tx2"/>
                </a:solidFill>
              </a:rPr>
              <a:t>결함의 빈도 증가 추세를 감지하여</a:t>
            </a:r>
            <a:r>
              <a:rPr lang="en-US" altLang="ko-KR" sz="1200" dirty="0">
                <a:solidFill>
                  <a:schemeClr val="tx2"/>
                </a:solidFill>
              </a:rPr>
              <a:t>,</a:t>
            </a:r>
            <a:r>
              <a:rPr lang="ko-KR" altLang="en-US" sz="1200" dirty="0">
                <a:solidFill>
                  <a:schemeClr val="tx2"/>
                </a:solidFill>
              </a:rPr>
              <a:t>생산 공정의 초기 이상 신호를 빠르게 캐치할 수 있음을</a:t>
            </a:r>
            <a:r>
              <a:rPr lang="en-US" altLang="ko-KR" sz="1200" dirty="0">
                <a:solidFill>
                  <a:schemeClr val="tx2"/>
                </a:solidFill>
              </a:rPr>
              <a:t> </a:t>
            </a:r>
            <a:r>
              <a:rPr lang="ko-KR" altLang="en-US" sz="1200" dirty="0">
                <a:solidFill>
                  <a:schemeClr val="tx2"/>
                </a:solidFill>
              </a:rPr>
              <a:t>보여줌</a:t>
            </a:r>
          </a:p>
        </p:txBody>
      </p:sp>
    </p:spTree>
    <p:extLst>
      <p:ext uri="{BB962C8B-B14F-4D97-AF65-F5344CB8AC3E}">
        <p14:creationId xmlns:p14="http://schemas.microsoft.com/office/powerpoint/2010/main" val="29525980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8F7B2-4E9C-3990-CB40-20DEE1216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2668BA-18C6-CF45-4CDD-7ACC85A42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</a:t>
            </a:r>
            <a:r>
              <a:rPr lang="en-US" altLang="ko-KR" dirty="0"/>
              <a:t> </a:t>
            </a:r>
            <a:r>
              <a:rPr lang="ko-KR" altLang="en-US" dirty="0"/>
              <a:t>구성 및 평가 방법 </a:t>
            </a:r>
            <a:r>
              <a:rPr lang="en-US" altLang="ko-KR" dirty="0"/>
              <a:t>(Experiment Settings)</a:t>
            </a:r>
            <a:r>
              <a:rPr lang="ko-KR" altLang="en-US" dirty="0"/>
              <a:t> 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EF4BF63-21DC-DDFE-E15F-48E303CCC7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3" y="1088974"/>
            <a:ext cx="5972008" cy="5290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데이터셋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</a:endParaRPr>
          </a:p>
          <a:p>
            <a:pPr marL="243260" lvl="1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600" kern="0" dirty="0">
                <a:solidFill>
                  <a:schemeClr val="tx1"/>
                </a:solidFill>
                <a:latin typeface="+mn-ea"/>
                <a:ea typeface="+mn-ea"/>
              </a:rPr>
              <a:t>1) </a:t>
            </a:r>
            <a:r>
              <a:rPr lang="ko-KR" altLang="en-US" sz="1600" kern="0" dirty="0">
                <a:solidFill>
                  <a:schemeClr val="tx1"/>
                </a:solidFill>
                <a:latin typeface="+mn-ea"/>
                <a:ea typeface="+mn-ea"/>
              </a:rPr>
              <a:t>데이터셋 개요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806450" lvl="2" indent="-179388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TDD-Net</a:t>
            </a: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 - </a:t>
            </a:r>
            <a:r>
              <a:rPr lang="en-US" altLang="ko-KR" sz="1400" kern="0" dirty="0" err="1">
                <a:solidFill>
                  <a:schemeClr val="tx1"/>
                </a:solidFill>
                <a:latin typeface="+mn-ea"/>
                <a:ea typeface="+mn-ea"/>
              </a:rPr>
              <a:t>DeepPCB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,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HRIPCB,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TDD-Net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세 가지 데이터셋 중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TDD-Net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으로 최종 선택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 -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총 이미지 수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: 10,668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장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 -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이미지 크기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: 600 x 600 pixel</a:t>
            </a: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 - Class : 6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종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결함 타입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: 6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개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   ∙ Missing Hole :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드릴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구멍이 누락됨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   ∙ Mouse Bite :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가장자리 손상 형태 결함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   ∙ Open Circuit :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회로 단선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   ∙ Short :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회로 간 납 브리지 또는 단락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   ∙ Spur :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비정상적으로 돌출된 배선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   ∙ Spurious Copper :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불필요한 구리 패턴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243260" lvl="1" indent="0">
              <a:lnSpc>
                <a:spcPct val="130000"/>
              </a:lnSpc>
              <a:spcBef>
                <a:spcPts val="600"/>
              </a:spcBef>
              <a:buNone/>
            </a:pP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F292C7-85A8-2297-42DB-ACA013CB9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954" y="818971"/>
            <a:ext cx="4140046" cy="12731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C024258-0692-3344-4D9E-0D8613FD5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021" y="2092146"/>
            <a:ext cx="2682070" cy="418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82188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571A9-F346-2297-3274-128262CE5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EF0F4C-7CF8-FC5D-FDB4-6B22F90B8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</a:t>
            </a:r>
            <a:r>
              <a:rPr lang="en-US" altLang="ko-KR" dirty="0"/>
              <a:t> </a:t>
            </a:r>
            <a:r>
              <a:rPr lang="ko-KR" altLang="en-US" dirty="0"/>
              <a:t>구성 및 평가 방법 </a:t>
            </a:r>
            <a:r>
              <a:rPr lang="en-US" altLang="ko-KR" dirty="0"/>
              <a:t>(Experiment Settings)</a:t>
            </a:r>
            <a:r>
              <a:rPr lang="ko-KR" altLang="en-US" dirty="0"/>
              <a:t> 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04102C7-BA54-AB65-CFDB-0E3D6823E3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402035" cy="4653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데이터셋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</a:endParaRPr>
          </a:p>
          <a:p>
            <a:pPr marL="243260" lvl="1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600" kern="0" dirty="0">
                <a:solidFill>
                  <a:schemeClr val="tx1"/>
                </a:solidFill>
                <a:latin typeface="+mn-ea"/>
                <a:ea typeface="+mn-ea"/>
              </a:rPr>
              <a:t>1) </a:t>
            </a:r>
            <a:r>
              <a:rPr lang="ko-KR" altLang="en-US" sz="1600" kern="0" dirty="0">
                <a:solidFill>
                  <a:schemeClr val="tx1"/>
                </a:solidFill>
                <a:latin typeface="+mn-ea"/>
                <a:ea typeface="+mn-ea"/>
              </a:rPr>
              <a:t>데이터셋 개요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806450" lvl="2" indent="-179388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1400" kern="0" dirty="0" err="1">
                <a:solidFill>
                  <a:schemeClr val="tx1"/>
                </a:solidFill>
                <a:latin typeface="+mn-ea"/>
                <a:ea typeface="+mn-ea"/>
              </a:rPr>
              <a:t>전처리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 및 구성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 -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이미지 증강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   ∙ </a:t>
            </a:r>
            <a:r>
              <a:rPr lang="ko-KR" altLang="en-US" sz="1400" kern="0" dirty="0" err="1">
                <a:solidFill>
                  <a:schemeClr val="tx1"/>
                </a:solidFill>
                <a:latin typeface="+mn-ea"/>
                <a:ea typeface="+mn-ea"/>
              </a:rPr>
              <a:t>가우시안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 노이즈 추가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   ∙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밝기 조절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   ∙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회전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400" kern="0" dirty="0" err="1">
                <a:solidFill>
                  <a:schemeClr val="tx1"/>
                </a:solidFill>
                <a:latin typeface="+mn-ea"/>
                <a:ea typeface="+mn-ea"/>
              </a:rPr>
              <a:t>플리핑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시프트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 -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클래스 불균형 해소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: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각 결한 클래스별 분포가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±3%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내로 유지되어 불균형 문제는 없음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 -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결함 위치 분포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: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모든 영역에 고르게 분포되어 있고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중심 뿐만 아니라 가장자리 포함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 -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결함 크기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: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대부분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tiny object (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예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: 12×12 ~ 120×78)</a:t>
            </a: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 -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이미지 내 차지하는 평균 면적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: 0.25%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수준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       </a:t>
            </a:r>
          </a:p>
          <a:p>
            <a:pPr marL="243260" lvl="1" indent="0">
              <a:lnSpc>
                <a:spcPct val="130000"/>
              </a:lnSpc>
              <a:spcBef>
                <a:spcPts val="600"/>
              </a:spcBef>
              <a:buNone/>
            </a:pP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7668399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B55EB-F577-218A-6319-0EB54A773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14C435-C4FA-2319-A34F-9DFA5A853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</a:t>
            </a:r>
            <a:r>
              <a:rPr lang="en-US" altLang="ko-KR" dirty="0"/>
              <a:t> </a:t>
            </a:r>
            <a:r>
              <a:rPr lang="ko-KR" altLang="en-US" dirty="0"/>
              <a:t>구성 및 평가 방법 </a:t>
            </a:r>
            <a:r>
              <a:rPr lang="en-US" altLang="ko-KR" dirty="0"/>
              <a:t>(Experiment Settings)</a:t>
            </a:r>
            <a:r>
              <a:rPr lang="ko-KR" altLang="en-US" dirty="0"/>
              <a:t> 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AEBC19D-B597-85EB-6E48-8778C22CD0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402035" cy="5010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실험 환경 및 평가 방법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</a:endParaRPr>
          </a:p>
          <a:p>
            <a:pPr marL="243260" lvl="1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600" kern="0" dirty="0">
                <a:solidFill>
                  <a:schemeClr val="tx1"/>
                </a:solidFill>
                <a:latin typeface="+mn-ea"/>
                <a:ea typeface="+mn-ea"/>
              </a:rPr>
              <a:t>1) </a:t>
            </a:r>
            <a:r>
              <a:rPr lang="ko-KR" altLang="en-US" sz="1600" kern="0" dirty="0">
                <a:solidFill>
                  <a:schemeClr val="tx1"/>
                </a:solidFill>
                <a:latin typeface="+mn-ea"/>
                <a:ea typeface="+mn-ea"/>
              </a:rPr>
              <a:t>소프트웨어 환경</a:t>
            </a:r>
            <a:endParaRPr lang="en-US" altLang="ko-KR" sz="16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806450" lvl="2" indent="-179388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pl-PL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PyTorch v1.7.1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/</a:t>
            </a:r>
            <a:r>
              <a:rPr lang="pl-PL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CUDA 11.1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/</a:t>
            </a:r>
            <a:r>
              <a:rPr lang="pl-PL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cuDNN v8.0.35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(</a:t>
            </a:r>
            <a:r>
              <a:rPr lang="pl-PL" altLang="ko-KR" sz="1400" kern="0" dirty="0">
                <a:solidFill>
                  <a:srgbClr val="FF0000"/>
                </a:solidFill>
                <a:latin typeface="+mn-ea"/>
                <a:ea typeface="+mn-ea"/>
              </a:rPr>
              <a:t>PyTorch v1.</a:t>
            </a:r>
            <a:r>
              <a:rPr lang="en-US" altLang="ko-KR" sz="1400" kern="0" dirty="0">
                <a:solidFill>
                  <a:srgbClr val="FF0000"/>
                </a:solidFill>
                <a:latin typeface="+mn-ea"/>
                <a:ea typeface="+mn-ea"/>
              </a:rPr>
              <a:t>8</a:t>
            </a:r>
            <a:r>
              <a:rPr lang="pl-PL" altLang="ko-KR" sz="1400" kern="0" dirty="0">
                <a:solidFill>
                  <a:srgbClr val="FF0000"/>
                </a:solidFill>
                <a:latin typeface="+mn-ea"/>
                <a:ea typeface="+mn-ea"/>
              </a:rPr>
              <a:t>.</a:t>
            </a:r>
            <a:r>
              <a:rPr lang="en-US" altLang="ko-KR" sz="1400" kern="0" dirty="0">
                <a:solidFill>
                  <a:srgbClr val="FF0000"/>
                </a:solidFill>
                <a:latin typeface="+mn-ea"/>
                <a:ea typeface="+mn-ea"/>
              </a:rPr>
              <a:t>0 /</a:t>
            </a:r>
            <a:r>
              <a:rPr lang="pl-PL" altLang="ko-KR" sz="1400" kern="0" dirty="0">
                <a:solidFill>
                  <a:srgbClr val="FF0000"/>
                </a:solidFill>
                <a:latin typeface="+mn-ea"/>
                <a:ea typeface="+mn-ea"/>
              </a:rPr>
              <a:t> CUDA 11.1</a:t>
            </a:r>
            <a:r>
              <a:rPr lang="en-US" altLang="ko-KR" sz="1400" kern="0" dirty="0">
                <a:solidFill>
                  <a:srgbClr val="FF0000"/>
                </a:solidFill>
                <a:latin typeface="+mn-ea"/>
                <a:ea typeface="+mn-ea"/>
              </a:rPr>
              <a:t> /</a:t>
            </a:r>
            <a:r>
              <a:rPr lang="pl-PL" altLang="ko-KR" sz="1400" kern="0" dirty="0">
                <a:solidFill>
                  <a:srgbClr val="FF0000"/>
                </a:solidFill>
                <a:latin typeface="+mn-ea"/>
                <a:ea typeface="+mn-ea"/>
              </a:rPr>
              <a:t> cuDNN v8.0.35</a:t>
            </a:r>
            <a:r>
              <a:rPr lang="en-US" altLang="ko-KR" sz="1400" kern="0" dirty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806450" lvl="2" indent="-179388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NVIDIA GeForce RTX3070 (8GB VRAM) (</a:t>
            </a:r>
            <a:r>
              <a:rPr lang="en-US" altLang="ko-KR" sz="1400" kern="0" dirty="0">
                <a:solidFill>
                  <a:srgbClr val="FF0000"/>
                </a:solidFill>
                <a:latin typeface="+mn-ea"/>
                <a:ea typeface="+mn-ea"/>
              </a:rPr>
              <a:t>NVIDIA GeForce RTX3080TI (12GB VRAM))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806450" lvl="2" indent="-179388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이미지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Size: 608 X 608</a:t>
            </a:r>
          </a:p>
          <a:p>
            <a:pPr marL="806450" lvl="2" indent="-179388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Batch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size: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34</a:t>
            </a:r>
          </a:p>
          <a:p>
            <a:pPr marL="806450" lvl="2" indent="-179388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Optimizer : SGD (weight decay : 0.0005 / </a:t>
            </a:r>
            <a:r>
              <a:rPr lang="en-US" altLang="ko-KR" sz="1400" kern="0" dirty="0" err="1">
                <a:solidFill>
                  <a:schemeClr val="tx1"/>
                </a:solidFill>
                <a:latin typeface="+mn-ea"/>
                <a:ea typeface="+mn-ea"/>
              </a:rPr>
              <a:t>lr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=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0.01)</a:t>
            </a:r>
          </a:p>
          <a:p>
            <a:pPr marL="806450" lvl="2" indent="-179388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1400" kern="0" dirty="0" err="1">
                <a:solidFill>
                  <a:schemeClr val="tx1"/>
                </a:solidFill>
                <a:latin typeface="+mn-ea"/>
                <a:ea typeface="+mn-ea"/>
              </a:rPr>
              <a:t>하이퍼파라미터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: YOLOv5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기본 값 유지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  -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입력크기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: 640x640</a:t>
            </a: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  -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모멘텀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(momentum)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: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0.937</a:t>
            </a: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  -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가중치 감소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en-US" altLang="ko-KR" sz="1400" kern="0" dirty="0" err="1">
                <a:solidFill>
                  <a:schemeClr val="tx1"/>
                </a:solidFill>
                <a:latin typeface="+mn-ea"/>
                <a:ea typeface="+mn-ea"/>
              </a:rPr>
              <a:t>weight_decay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) : 0.0005</a:t>
            </a: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  - </a:t>
            </a:r>
            <a:r>
              <a:rPr lang="en-US" altLang="ko-KR" sz="1400" kern="0" dirty="0" err="1">
                <a:solidFill>
                  <a:schemeClr val="tx1"/>
                </a:solidFill>
                <a:latin typeface="+mn-ea"/>
                <a:ea typeface="+mn-ea"/>
              </a:rPr>
              <a:t>hsv_h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,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1400" kern="0" dirty="0" err="1">
                <a:solidFill>
                  <a:schemeClr val="tx1"/>
                </a:solidFill>
                <a:latin typeface="+mn-ea"/>
                <a:ea typeface="+mn-ea"/>
              </a:rPr>
              <a:t>hsv_s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,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1400" kern="0" dirty="0" err="1">
                <a:solidFill>
                  <a:schemeClr val="tx1"/>
                </a:solidFill>
                <a:latin typeface="+mn-ea"/>
                <a:ea typeface="+mn-ea"/>
              </a:rPr>
              <a:t>hsv_v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이미지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색도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/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채도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/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밝기 증강 정도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: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0.015,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0.7,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0.4</a:t>
            </a: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  - box, obj, </a:t>
            </a:r>
            <a:r>
              <a:rPr lang="en-US" altLang="ko-KR" sz="1400" kern="0" dirty="0" err="1">
                <a:solidFill>
                  <a:schemeClr val="tx1"/>
                </a:solidFill>
                <a:latin typeface="+mn-ea"/>
                <a:ea typeface="+mn-ea"/>
              </a:rPr>
              <a:t>cls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손실 함수 가중치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en-US" altLang="ko-KR" sz="1400" kern="0" dirty="0" err="1">
                <a:solidFill>
                  <a:schemeClr val="tx1"/>
                </a:solidFill>
                <a:latin typeface="+mn-ea"/>
                <a:ea typeface="+mn-ea"/>
              </a:rPr>
              <a:t>bbox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,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 객체성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클래스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) : 0.05, 1.0, 0.5</a:t>
            </a: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  -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기타 기본 값 유지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E88D42-B81D-87A6-583C-BDD0D0F6676C}"/>
              </a:ext>
            </a:extLst>
          </p:cNvPr>
          <p:cNvSpPr txBox="1"/>
          <p:nvPr/>
        </p:nvSpPr>
        <p:spPr>
          <a:xfrm>
            <a:off x="4913954" y="1628980"/>
            <a:ext cx="42300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solidFill>
                  <a:schemeClr val="tx2"/>
                </a:solidFill>
              </a:rPr>
              <a:t>* </a:t>
            </a:r>
            <a:r>
              <a:rPr lang="ko-KR" altLang="en-US" sz="1200" b="1" dirty="0">
                <a:solidFill>
                  <a:schemeClr val="tx2"/>
                </a:solidFill>
              </a:rPr>
              <a:t>빨간 글씨 부분은 해당 논문을 실제 구현하였을 때 환경임</a:t>
            </a:r>
            <a:endParaRPr lang="ko-KR" alt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51522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722D5-42C5-7CE6-0414-04BF407B0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864FA2-0C07-8F24-F6B6-5EFAD430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</a:t>
            </a:r>
            <a:r>
              <a:rPr lang="en-US" altLang="ko-KR" dirty="0"/>
              <a:t> </a:t>
            </a:r>
            <a:r>
              <a:rPr lang="ko-KR" altLang="en-US" dirty="0"/>
              <a:t>구성 및 평가 방법 </a:t>
            </a:r>
            <a:r>
              <a:rPr lang="en-US" altLang="ko-KR" dirty="0"/>
              <a:t>(Experiment Settings)</a:t>
            </a:r>
            <a:r>
              <a:rPr lang="ko-KR" altLang="en-US" dirty="0"/>
              <a:t> 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8D80A53-0945-85C8-688C-F7A7EADF5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402035" cy="3708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실험 환경 및 평가 방법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</a:endParaRPr>
          </a:p>
          <a:p>
            <a:pPr marL="243260" lvl="1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600" kern="0" dirty="0">
                <a:solidFill>
                  <a:schemeClr val="tx1"/>
                </a:solidFill>
                <a:latin typeface="+mn-ea"/>
                <a:ea typeface="+mn-ea"/>
              </a:rPr>
              <a:t>2) </a:t>
            </a:r>
            <a:r>
              <a:rPr lang="ko-KR" altLang="en-US" sz="1600" kern="0" dirty="0">
                <a:solidFill>
                  <a:schemeClr val="tx1"/>
                </a:solidFill>
                <a:latin typeface="+mn-ea"/>
                <a:ea typeface="+mn-ea"/>
              </a:rPr>
              <a:t>평가 방법</a:t>
            </a:r>
            <a:endParaRPr lang="en-US" altLang="ko-KR" sz="16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806450" lvl="2" indent="-179388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PASCAL VOC </a:t>
            </a:r>
            <a:r>
              <a:rPr lang="en-US" altLang="ko-KR" sz="1400" kern="0" dirty="0" err="1">
                <a:solidFill>
                  <a:schemeClr val="tx1"/>
                </a:solidFill>
                <a:latin typeface="+mn-ea"/>
                <a:ea typeface="+mn-ea"/>
              </a:rPr>
              <a:t>mAP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  <a:hlinkClick r:id="rId3"/>
              </a:rPr>
              <a:t>mAP@0.5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)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및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COCO </a:t>
            </a:r>
            <a:r>
              <a:rPr lang="en-US" altLang="ko-KR" sz="1400" kern="0" dirty="0" err="1">
                <a:solidFill>
                  <a:schemeClr val="tx1"/>
                </a:solidFill>
                <a:latin typeface="+mn-ea"/>
                <a:ea typeface="+mn-ea"/>
              </a:rPr>
              <a:t>mAP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  <a:hlinkClick r:id="rId4"/>
              </a:rPr>
              <a:t>mAP@0.5:0.05:0.95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를 사용하여 성능을 평가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  - AP(Average Precision): P-R Curve(Recall</a:t>
            </a:r>
            <a:r>
              <a:rPr lang="ko-KR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의 변화에 따른 </a:t>
            </a:r>
            <a:r>
              <a:rPr lang="en-US" altLang="ko-KR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Precision</a:t>
            </a:r>
            <a:r>
              <a:rPr lang="ko-KR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을 나타낸 곡선으로</a:t>
            </a:r>
            <a:r>
              <a:rPr lang="en-US" altLang="ko-KR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, x</a:t>
            </a:r>
            <a:r>
              <a:rPr lang="ko-KR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축이 </a:t>
            </a:r>
            <a:r>
              <a:rPr lang="en-US" altLang="ko-KR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Recall, y</a:t>
            </a:r>
            <a:r>
              <a:rPr lang="ko-KR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축이 </a:t>
            </a:r>
            <a:r>
              <a:rPr lang="en-US" altLang="ko-KR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Precision)</a:t>
            </a:r>
            <a:r>
              <a:rPr lang="ko-KR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의 면적</a:t>
            </a:r>
            <a:endParaRPr lang="en-US" altLang="ko-KR" sz="1400" kern="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  - </a:t>
            </a:r>
            <a:r>
              <a:rPr lang="en-US" altLang="ko-KR" sz="1400" kern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mAP</a:t>
            </a:r>
            <a:r>
              <a:rPr lang="en-US" altLang="ko-KR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(mean Average Precision): </a:t>
            </a:r>
            <a:r>
              <a:rPr lang="ko-KR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여러 </a:t>
            </a:r>
            <a:r>
              <a:rPr lang="en-US" altLang="ko-KR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Object</a:t>
            </a:r>
            <a:r>
              <a:rPr lang="ko-KR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에 대한 </a:t>
            </a:r>
            <a:r>
              <a:rPr lang="en-US" altLang="ko-KR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AP</a:t>
            </a:r>
            <a:r>
              <a:rPr lang="ko-KR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를 평균한 값</a:t>
            </a:r>
            <a:endParaRPr lang="en-US" altLang="ko-KR" sz="1400" kern="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  - </a:t>
            </a:r>
            <a:r>
              <a:rPr lang="en-US" altLang="ko-KR" sz="1400" kern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mAP</a:t>
            </a:r>
            <a:r>
              <a:rPr lang="en-US" altLang="ko-KR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 0.5: </a:t>
            </a:r>
            <a:r>
              <a:rPr lang="ko-KR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이미지에서 물체를 인식하는 모델의 성능을 평가하는 지표인 </a:t>
            </a:r>
            <a:r>
              <a:rPr lang="en-US" altLang="ko-KR" sz="1400" kern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mAP</a:t>
            </a:r>
            <a:r>
              <a:rPr lang="ko-KR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에서 </a:t>
            </a:r>
            <a:r>
              <a:rPr lang="en-US" altLang="ko-KR" sz="1400" kern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IoU</a:t>
            </a:r>
            <a:r>
              <a:rPr lang="en-US" altLang="ko-KR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(Intersection over Union) </a:t>
            </a:r>
            <a:r>
              <a:rPr lang="ko-KR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값이 </a:t>
            </a:r>
            <a:r>
              <a:rPr lang="en-US" altLang="ko-KR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0.5</a:t>
            </a:r>
            <a:r>
              <a:rPr lang="ko-KR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일 때의 값</a:t>
            </a:r>
            <a:endParaRPr lang="en-US" altLang="ko-KR" sz="1400" kern="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  <a:p>
            <a:pPr marL="627062" lvl="2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  - </a:t>
            </a:r>
            <a:r>
              <a:rPr lang="en-US" altLang="ko-KR" sz="1400" kern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mAP</a:t>
            </a:r>
            <a:r>
              <a:rPr lang="en-US" altLang="ko-KR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 0.5-0.95: </a:t>
            </a:r>
            <a:r>
              <a:rPr lang="ko-KR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이미지에서 물체를 인식하는 모델의 성능을 평가하는 지표인 </a:t>
            </a:r>
            <a:r>
              <a:rPr lang="en-US" altLang="ko-KR" sz="1400" kern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mAP</a:t>
            </a:r>
            <a:r>
              <a:rPr lang="ko-KR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에서 </a:t>
            </a:r>
            <a:r>
              <a:rPr lang="en-US" altLang="ko-KR" sz="1400" kern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IoU</a:t>
            </a:r>
            <a:r>
              <a:rPr lang="en-US" altLang="ko-KR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값이 </a:t>
            </a:r>
            <a:r>
              <a:rPr lang="en-US" altLang="ko-KR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0.5</a:t>
            </a:r>
            <a:r>
              <a:rPr lang="ko-KR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에서 </a:t>
            </a:r>
            <a:r>
              <a:rPr lang="en-US" altLang="ko-KR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0.95</a:t>
            </a:r>
            <a:r>
              <a:rPr lang="ko-KR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까지 </a:t>
            </a:r>
            <a:r>
              <a:rPr lang="en-US" altLang="ko-KR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0.05</a:t>
            </a:r>
            <a:r>
              <a:rPr lang="ko-KR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씩 증가할 때의 값</a:t>
            </a:r>
            <a:endParaRPr lang="en-US" altLang="ko-KR" sz="1400" kern="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  <a:p>
            <a:pPr marL="806450" lvl="2" indent="-179388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모델의 효율성 평가를 위해 초당 프레임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(FPS)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단위로 프레임 처리 속도를 측정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704759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33705-34B1-3A7C-0644-13E600BB9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1CC2C53B-D56C-682C-CCF4-E40C4E8AC1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312034" cy="3864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실험 결과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</a:endParaRPr>
          </a:p>
          <a:p>
            <a:pPr marL="586160" lvl="1" indent="-342900">
              <a:lnSpc>
                <a:spcPct val="130000"/>
              </a:lnSpc>
              <a:spcBef>
                <a:spcPts val="600"/>
              </a:spcBef>
              <a:buAutoNum type="arabicParenR"/>
            </a:pPr>
            <a:r>
              <a:rPr lang="ko-KR" altLang="en-US" sz="1600" kern="0" dirty="0">
                <a:solidFill>
                  <a:schemeClr val="tx1"/>
                </a:solidFill>
                <a:latin typeface="+mn-ea"/>
                <a:ea typeface="+mn-ea"/>
              </a:rPr>
              <a:t>최신 기술과의 비교</a:t>
            </a:r>
            <a:endParaRPr lang="en-US" altLang="ko-KR" sz="16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806450" lvl="2" indent="-179388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공개적으로 사용 가능한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PCB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결함 데이터 세트에 대한 실험 결과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제안하는 모델은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PASCAL VOC </a:t>
            </a:r>
            <a:r>
              <a:rPr lang="en-US" altLang="ko-KR" sz="1400" kern="0" dirty="0" err="1">
                <a:solidFill>
                  <a:schemeClr val="tx1"/>
                </a:solidFill>
                <a:latin typeface="+mn-ea"/>
                <a:ea typeface="+mn-ea"/>
              </a:rPr>
              <a:t>mAP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(mean-average precision)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에서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99.17%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를 달성하면서 초당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90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프레임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(frames per second, FPS)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의 실시간 추론 속도를 유지함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806450" lvl="2" indent="-179388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또한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en-US" altLang="ko-KR" sz="1400" kern="0" dirty="0" err="1">
                <a:solidFill>
                  <a:schemeClr val="tx1"/>
                </a:solidFill>
                <a:latin typeface="+mn-ea"/>
                <a:ea typeface="+mn-ea"/>
              </a:rPr>
              <a:t>IoU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0.5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에서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0.95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까지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0.05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씩 증가시키면서 계산한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COCO </a:t>
            </a:r>
            <a:r>
              <a:rPr lang="en-US" altLang="ko-KR" sz="1400" kern="0" dirty="0" err="1">
                <a:solidFill>
                  <a:schemeClr val="tx1"/>
                </a:solidFill>
                <a:latin typeface="+mn-ea"/>
                <a:ea typeface="+mn-ea"/>
              </a:rPr>
              <a:t>mAP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에서는 기존의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YOLOv5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보다 더 개선된 성능을 보임</a:t>
            </a:r>
            <a:endParaRPr lang="en-US" altLang="ko-KR" sz="16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243260" lvl="1" indent="0">
              <a:lnSpc>
                <a:spcPct val="130000"/>
              </a:lnSpc>
              <a:spcBef>
                <a:spcPts val="600"/>
              </a:spcBef>
              <a:buNone/>
            </a:pPr>
            <a:endParaRPr lang="en-US" altLang="ko-KR" sz="16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243260" lvl="1" indent="0">
              <a:lnSpc>
                <a:spcPct val="130000"/>
              </a:lnSpc>
              <a:spcBef>
                <a:spcPts val="600"/>
              </a:spcBef>
              <a:buNone/>
            </a:pPr>
            <a:endParaRPr lang="en-US" altLang="ko-KR" sz="16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243260" lvl="1" indent="0">
              <a:lnSpc>
                <a:spcPct val="130000"/>
              </a:lnSpc>
              <a:spcBef>
                <a:spcPts val="600"/>
              </a:spcBef>
              <a:buNone/>
            </a:pPr>
            <a:endParaRPr lang="en-US" altLang="ko-KR" sz="16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243260" lvl="1" indent="0">
              <a:lnSpc>
                <a:spcPct val="130000"/>
              </a:lnSpc>
              <a:spcBef>
                <a:spcPts val="600"/>
              </a:spcBef>
              <a:buNone/>
            </a:pPr>
            <a:endParaRPr lang="en-US" altLang="ko-KR" sz="1600" kern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07D3534-DE8E-8340-7E95-BAEB0BFC6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r>
              <a:rPr lang="en-US" altLang="ko-KR" dirty="0"/>
              <a:t> </a:t>
            </a:r>
            <a:r>
              <a:rPr lang="ko-KR" altLang="en-US" dirty="0"/>
              <a:t>및 분석 </a:t>
            </a:r>
            <a:r>
              <a:rPr lang="en-US" altLang="ko-KR" dirty="0"/>
              <a:t>(Results &amp; Analysis)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5D8AB0A-D409-1D45-3DD4-0E9AB2BFFE14}"/>
              </a:ext>
            </a:extLst>
          </p:cNvPr>
          <p:cNvGrpSpPr/>
          <p:nvPr/>
        </p:nvGrpSpPr>
        <p:grpSpPr>
          <a:xfrm>
            <a:off x="1061961" y="3530463"/>
            <a:ext cx="7992038" cy="1845247"/>
            <a:chOff x="748826" y="2708992"/>
            <a:chExt cx="7992038" cy="184524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3D35A5F-069B-2D81-5CD7-40045737E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8826" y="2708992"/>
              <a:ext cx="7992038" cy="1845247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61F5FEE-D879-197D-FF28-7A13ECC7889F}"/>
                </a:ext>
              </a:extLst>
            </p:cNvPr>
            <p:cNvSpPr/>
            <p:nvPr/>
          </p:nvSpPr>
          <p:spPr bwMode="auto">
            <a:xfrm>
              <a:off x="838827" y="4081620"/>
              <a:ext cx="7682027" cy="450005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00C0C0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6983506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CC636-1855-FC59-97AF-C11809086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BF0EAE0B-6633-560B-32F4-186268BAB6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7862029" cy="2000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실험 결과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</a:endParaRPr>
          </a:p>
          <a:p>
            <a:pPr marL="243260" lvl="1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600" kern="0" dirty="0">
                <a:solidFill>
                  <a:schemeClr val="tx1"/>
                </a:solidFill>
                <a:latin typeface="+mn-ea"/>
                <a:ea typeface="+mn-ea"/>
              </a:rPr>
              <a:t>2) </a:t>
            </a:r>
            <a:r>
              <a:rPr lang="ko-KR" altLang="en-US" sz="1600" kern="0" dirty="0">
                <a:solidFill>
                  <a:schemeClr val="tx1"/>
                </a:solidFill>
                <a:latin typeface="+mn-ea"/>
                <a:ea typeface="+mn-ea"/>
              </a:rPr>
              <a:t>다양한 규모에서의 감지 정확도 비교 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en-US" altLang="ko-KR" sz="1200" kern="0" dirty="0" err="1">
                <a:solidFill>
                  <a:schemeClr val="tx1"/>
                </a:solidFill>
                <a:latin typeface="+mn-ea"/>
                <a:ea typeface="+mn-ea"/>
              </a:rPr>
              <a:t>APsmall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  <a:ea typeface="+mn-ea"/>
              </a:rPr>
              <a:t>: 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  <a:ea typeface="+mn-ea"/>
              </a:rPr>
              <a:t>소형 개체 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  <a:ea typeface="+mn-ea"/>
              </a:rPr>
              <a:t>/ AP medium: 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  <a:ea typeface="+mn-ea"/>
              </a:rPr>
              <a:t>중형 개체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endParaRPr lang="en-US" altLang="ko-KR" sz="16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806450" lvl="2" indent="-179388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소형 개체의 감지 정확도를 비교한 결과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아래와 같이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4.9%p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상승하여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, FPN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구조의 문맥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/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후보 영역 융합이 미세 결함 탐지에 효과적이었다는 것을 보여줌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806450" lvl="2" indent="-179388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또한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중형 개체에서도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4.3%p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상승하며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, FPN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과 </a:t>
            </a:r>
            <a:r>
              <a:rPr lang="en-US" altLang="ko-KR" sz="1400" kern="0" dirty="0" err="1">
                <a:solidFill>
                  <a:schemeClr val="tx1"/>
                </a:solidFill>
                <a:latin typeface="+mn-ea"/>
                <a:ea typeface="+mn-ea"/>
              </a:rPr>
              <a:t>CIoU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개선이 복합적인 효과를 보여줌을 나타냄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5CFFCEE-2599-57E9-1110-812B15485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r>
              <a:rPr lang="en-US" altLang="ko-KR" dirty="0"/>
              <a:t> </a:t>
            </a:r>
            <a:r>
              <a:rPr lang="ko-KR" altLang="en-US" dirty="0"/>
              <a:t>및 분석 </a:t>
            </a:r>
            <a:r>
              <a:rPr lang="en-US" altLang="ko-KR" dirty="0"/>
              <a:t>(Results &amp; Analysis)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70C6ABD-E853-45C6-C2C8-6F564B8DBD90}"/>
              </a:ext>
            </a:extLst>
          </p:cNvPr>
          <p:cNvGrpSpPr/>
          <p:nvPr/>
        </p:nvGrpSpPr>
        <p:grpSpPr>
          <a:xfrm>
            <a:off x="1601967" y="3089458"/>
            <a:ext cx="5580726" cy="1964070"/>
            <a:chOff x="2013499" y="2904946"/>
            <a:chExt cx="5580726" cy="196407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22FA016-832D-1713-7D11-0ED8453EF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3499" y="2904946"/>
              <a:ext cx="5580726" cy="196407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F9969BF-9B1D-8261-F4F9-58B3A5D7B0C1}"/>
                </a:ext>
              </a:extLst>
            </p:cNvPr>
            <p:cNvSpPr/>
            <p:nvPr/>
          </p:nvSpPr>
          <p:spPr bwMode="auto">
            <a:xfrm>
              <a:off x="2141972" y="4149008"/>
              <a:ext cx="5357229" cy="630007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00C0C0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97412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A1D83-2215-9D65-DD4B-4361903E6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689FB153-9606-609F-6DAB-06727CD4A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7862029" cy="721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실제 코드 구현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</a:endParaRPr>
          </a:p>
          <a:p>
            <a:pPr marL="243260" lvl="1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600" kern="0" dirty="0">
                <a:solidFill>
                  <a:schemeClr val="tx1"/>
                </a:solidFill>
                <a:latin typeface="+mn-ea"/>
                <a:ea typeface="+mn-ea"/>
              </a:rPr>
              <a:t>1) Feature Pyramid Network(FPN) </a:t>
            </a:r>
            <a:r>
              <a:rPr lang="ko-KR" altLang="en-US" sz="1600" kern="0" dirty="0">
                <a:solidFill>
                  <a:schemeClr val="tx1"/>
                </a:solidFill>
                <a:latin typeface="+mn-ea"/>
                <a:ea typeface="+mn-ea"/>
              </a:rPr>
              <a:t>개선 부분</a:t>
            </a:r>
            <a:r>
              <a:rPr lang="en-US" altLang="ko-KR" sz="1600" kern="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779116-5989-FF91-BDE7-3ED5A8125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구현 </a:t>
            </a:r>
            <a:r>
              <a:rPr lang="en-US" altLang="ko-KR" dirty="0"/>
              <a:t>(Code implementation)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C26077-9BCE-24AA-0067-5F23B5275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55" y="1987971"/>
            <a:ext cx="3690041" cy="39813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07231AD-51DA-1E5A-96C8-0B908B3BB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026" y="1987971"/>
            <a:ext cx="4590051" cy="389240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A682697-D7C6-DE7B-F5CD-E973C6DD72FA}"/>
              </a:ext>
            </a:extLst>
          </p:cNvPr>
          <p:cNvSpPr/>
          <p:nvPr/>
        </p:nvSpPr>
        <p:spPr bwMode="auto">
          <a:xfrm>
            <a:off x="791957" y="3752850"/>
            <a:ext cx="3330037" cy="21615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0BD80B-7102-06BE-D290-D951E60A0DE5}"/>
              </a:ext>
            </a:extLst>
          </p:cNvPr>
          <p:cNvSpPr/>
          <p:nvPr/>
        </p:nvSpPr>
        <p:spPr bwMode="auto">
          <a:xfrm>
            <a:off x="4481999" y="2798993"/>
            <a:ext cx="2610029" cy="88242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4465E4-5E23-4954-4ED5-B76B3655A791}"/>
              </a:ext>
            </a:extLst>
          </p:cNvPr>
          <p:cNvSpPr txBox="1"/>
          <p:nvPr/>
        </p:nvSpPr>
        <p:spPr>
          <a:xfrm>
            <a:off x="7178292" y="2815597"/>
            <a:ext cx="17427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상</a:t>
            </a:r>
            <a:r>
              <a:rPr lang="en-US" altLang="ko-KR" sz="1200" dirty="0">
                <a:solidFill>
                  <a:srgbClr val="FF0000"/>
                </a:solidFill>
              </a:rPr>
              <a:t>/</a:t>
            </a:r>
            <a:r>
              <a:rPr lang="ko-KR" altLang="en-US" sz="1200" dirty="0">
                <a:solidFill>
                  <a:srgbClr val="FF0000"/>
                </a:solidFill>
              </a:rPr>
              <a:t>하위 레벨 특징 결합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68D18E-AF92-6256-6E19-0F3453EB9DB8}"/>
              </a:ext>
            </a:extLst>
          </p:cNvPr>
          <p:cNvSpPr txBox="1"/>
          <p:nvPr/>
        </p:nvSpPr>
        <p:spPr>
          <a:xfrm>
            <a:off x="7307333" y="3338999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최종 출력을 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srgbClr val="FF0000"/>
                </a:solidFill>
              </a:rPr>
              <a:t>Detect </a:t>
            </a:r>
            <a:r>
              <a:rPr lang="ko-KR" altLang="en-US" sz="1200" dirty="0">
                <a:solidFill>
                  <a:srgbClr val="FF0000"/>
                </a:solidFill>
              </a:rPr>
              <a:t>함수에 전달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0D4C057-EDD4-7910-A9A0-F28BA913416A}"/>
              </a:ext>
            </a:extLst>
          </p:cNvPr>
          <p:cNvSpPr/>
          <p:nvPr/>
        </p:nvSpPr>
        <p:spPr bwMode="auto">
          <a:xfrm>
            <a:off x="971960" y="4059007"/>
            <a:ext cx="2250025" cy="72000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36F847-7BC9-AB70-8F2B-C90E9AFFA678}"/>
              </a:ext>
            </a:extLst>
          </p:cNvPr>
          <p:cNvSpPr txBox="1"/>
          <p:nvPr/>
        </p:nvSpPr>
        <p:spPr>
          <a:xfrm>
            <a:off x="709104" y="4059007"/>
            <a:ext cx="3493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FPN </a:t>
            </a:r>
            <a:r>
              <a:rPr lang="ko-KR" altLang="en-US" sz="1200" dirty="0">
                <a:solidFill>
                  <a:srgbClr val="FF0000"/>
                </a:solidFill>
              </a:rPr>
              <a:t>필요한 모듈 정의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srgbClr val="FF0000"/>
                </a:solidFill>
              </a:rPr>
              <a:t>C3 </a:t>
            </a:r>
            <a:r>
              <a:rPr lang="ko-KR" altLang="en-US" sz="1200" dirty="0">
                <a:solidFill>
                  <a:srgbClr val="FF0000"/>
                </a:solidFill>
              </a:rPr>
              <a:t>모듈 </a:t>
            </a:r>
            <a:r>
              <a:rPr lang="en-US" altLang="ko-KR" sz="1200" dirty="0">
                <a:solidFill>
                  <a:srgbClr val="FF0000"/>
                </a:solidFill>
              </a:rPr>
              <a:t>=&gt; YOLOv5</a:t>
            </a:r>
            <a:r>
              <a:rPr lang="ko-KR" altLang="en-US" sz="1200" dirty="0">
                <a:solidFill>
                  <a:srgbClr val="FF0000"/>
                </a:solidFill>
              </a:rPr>
              <a:t>에서 특징 통합 및 전달 역할</a:t>
            </a:r>
          </a:p>
        </p:txBody>
      </p:sp>
    </p:spTree>
    <p:extLst>
      <p:ext uri="{BB962C8B-B14F-4D97-AF65-F5344CB8AC3E}">
        <p14:creationId xmlns:p14="http://schemas.microsoft.com/office/powerpoint/2010/main" val="2093525078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6F886-90C5-AE30-8DCB-D387BED97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7F310EB4-64A5-D0C4-7638-8202CACDFF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7862029" cy="721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실제 코드 구현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</a:endParaRPr>
          </a:p>
          <a:p>
            <a:pPr marL="243260" lvl="1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600" kern="0" dirty="0">
                <a:solidFill>
                  <a:schemeClr val="tx1"/>
                </a:solidFill>
                <a:latin typeface="+mn-ea"/>
                <a:ea typeface="+mn-ea"/>
              </a:rPr>
              <a:t>2) </a:t>
            </a:r>
            <a:r>
              <a:rPr lang="en-US" altLang="ko-KR" sz="1600" kern="0" dirty="0" err="1">
                <a:solidFill>
                  <a:schemeClr val="tx1"/>
                </a:solidFill>
                <a:latin typeface="+mn-ea"/>
                <a:ea typeface="+mn-ea"/>
              </a:rPr>
              <a:t>CIoU</a:t>
            </a:r>
            <a:r>
              <a:rPr lang="en-US" altLang="ko-KR" sz="1600" kern="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600" kern="0" dirty="0">
                <a:solidFill>
                  <a:schemeClr val="tx1"/>
                </a:solidFill>
                <a:latin typeface="+mn-ea"/>
                <a:ea typeface="+mn-ea"/>
              </a:rPr>
              <a:t>손실 함수 개선 부분</a:t>
            </a:r>
            <a:endParaRPr lang="en-US" altLang="ko-KR" sz="1600" kern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13CAC79-580C-DACD-72B6-28E1B8862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구현 </a:t>
            </a:r>
            <a:r>
              <a:rPr lang="en-US" altLang="ko-KR" dirty="0"/>
              <a:t>(Code implementation)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5EBB2C-A594-E8F7-CB83-30B3C2816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51" y="1898983"/>
            <a:ext cx="4860054" cy="430532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FF16DA1-0F24-8637-4910-B753E36932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83"/>
          <a:stretch/>
        </p:blipFill>
        <p:spPr>
          <a:xfrm>
            <a:off x="4386799" y="3337206"/>
            <a:ext cx="4593936" cy="281992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6FF51FC-948A-13A6-C184-0323DE6631E5}"/>
              </a:ext>
            </a:extLst>
          </p:cNvPr>
          <p:cNvSpPr/>
          <p:nvPr/>
        </p:nvSpPr>
        <p:spPr bwMode="auto">
          <a:xfrm>
            <a:off x="521955" y="5947234"/>
            <a:ext cx="3690041" cy="27000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F7AE8E0-116B-E73F-B0F7-F5CECE0A4E69}"/>
              </a:ext>
            </a:extLst>
          </p:cNvPr>
          <p:cNvSpPr/>
          <p:nvPr/>
        </p:nvSpPr>
        <p:spPr bwMode="auto">
          <a:xfrm>
            <a:off x="4690390" y="3357271"/>
            <a:ext cx="3751653" cy="27000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57751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6F6F3-1AFB-36F0-45A7-984529D65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82DFF9BA-8BBB-09BE-DA70-D12166E85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7862029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실제 코드 구현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</a:endParaRPr>
          </a:p>
          <a:p>
            <a:pPr marL="243260" lvl="1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600" kern="0" dirty="0">
                <a:solidFill>
                  <a:schemeClr val="tx1"/>
                </a:solidFill>
                <a:latin typeface="+mn-ea"/>
                <a:ea typeface="+mn-ea"/>
              </a:rPr>
              <a:t>3) </a:t>
            </a:r>
            <a:r>
              <a:rPr lang="ko-KR" altLang="en-US" sz="1600" kern="0" dirty="0" err="1">
                <a:solidFill>
                  <a:schemeClr val="tx1"/>
                </a:solidFill>
                <a:latin typeface="+mn-ea"/>
                <a:ea typeface="+mn-ea"/>
              </a:rPr>
              <a:t>데이터셋</a:t>
            </a:r>
            <a:r>
              <a:rPr lang="en-US" altLang="ko-KR" sz="1600" kern="0" dirty="0">
                <a:solidFill>
                  <a:schemeClr val="tx1"/>
                </a:solidFill>
                <a:latin typeface="+mn-ea"/>
                <a:ea typeface="+mn-ea"/>
              </a:rPr>
              <a:t>_1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7E94FE-2FD9-9673-779A-03D4C3606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구현 </a:t>
            </a:r>
            <a:r>
              <a:rPr lang="en-US" altLang="ko-KR" dirty="0"/>
              <a:t>(Code implementation)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4497" t="-54" b="3992"/>
          <a:stretch/>
        </p:blipFill>
        <p:spPr>
          <a:xfrm>
            <a:off x="355895" y="1988984"/>
            <a:ext cx="4160908" cy="397704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001" y="1982096"/>
            <a:ext cx="4230047" cy="398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9544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7B64757B-96D9-EFBA-0C96-626D20E91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312034" cy="5192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프로젝트 목표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  <a:latin typeface="+mn-ea"/>
              <a:ea typeface="+mn-ea"/>
            </a:endParaRPr>
          </a:p>
          <a:p>
            <a:pPr marL="0" indent="0">
              <a:lnSpc>
                <a:spcPct val="130000"/>
              </a:lnSpc>
              <a:spcBef>
                <a:spcPts val="600"/>
              </a:spcBef>
              <a:buNone/>
            </a:pPr>
            <a:endParaRPr lang="en-US" altLang="ko-KR" sz="18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0" indent="0">
              <a:lnSpc>
                <a:spcPct val="130000"/>
              </a:lnSpc>
              <a:spcBef>
                <a:spcPts val="600"/>
              </a:spcBef>
              <a:buNone/>
            </a:pP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프로젝트 배경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및 필요성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  <a:latin typeface="+mn-ea"/>
              <a:ea typeface="+mn-ea"/>
            </a:endParaRPr>
          </a:p>
          <a:p>
            <a:pPr marL="586160" lvl="1" indent="-342900">
              <a:lnSpc>
                <a:spcPct val="130000"/>
              </a:lnSpc>
              <a:spcBef>
                <a:spcPts val="600"/>
              </a:spcBef>
              <a:buFont typeface="+mj-lt"/>
              <a:buAutoNum type="arabicParenR"/>
            </a:pPr>
            <a:r>
              <a:rPr lang="ko-KR" altLang="en-US" sz="1600" kern="0" dirty="0">
                <a:solidFill>
                  <a:schemeClr val="tx1"/>
                </a:solidFill>
                <a:latin typeface="+mn-ea"/>
                <a:ea typeface="+mn-ea"/>
              </a:rPr>
              <a:t>프로젝트 배경</a:t>
            </a:r>
            <a:endParaRPr lang="en-US" altLang="ko-KR" sz="16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806450" lvl="2" indent="-179388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SMT(Surface Mount Technology)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공정은 전자기기의 핵심인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PCB(Printed Circuit Board)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제작 과정 중 가장 중요한 단계 중 하나로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이 공정에서는 전자 부품을 자동으로 인쇄 회로 기판에 </a:t>
            </a:r>
            <a:r>
              <a:rPr lang="ko-KR" altLang="en-US" sz="1400" kern="0" dirty="0" err="1">
                <a:solidFill>
                  <a:schemeClr val="tx1"/>
                </a:solidFill>
                <a:latin typeface="+mn-ea"/>
                <a:ea typeface="+mn-ea"/>
              </a:rPr>
              <a:t>실장하는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 과정이 포함되며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생산성과 정밀도가 높지만 그만큼 다양한 형태의 불량이 발생할 수 있음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. </a:t>
            </a:r>
            <a:r>
              <a:rPr lang="ko-KR" altLang="en-US" sz="1400" u="sng" kern="0" dirty="0">
                <a:solidFill>
                  <a:schemeClr val="tx1"/>
                </a:solidFill>
                <a:latin typeface="+mn-ea"/>
                <a:ea typeface="+mn-ea"/>
              </a:rPr>
              <a:t>특히 </a:t>
            </a:r>
            <a:r>
              <a:rPr lang="en-US" altLang="ko-KR" sz="1400" u="sng" kern="0" dirty="0">
                <a:solidFill>
                  <a:schemeClr val="tx1"/>
                </a:solidFill>
                <a:latin typeface="+mn-ea"/>
                <a:ea typeface="+mn-ea"/>
              </a:rPr>
              <a:t>SMT </a:t>
            </a:r>
            <a:r>
              <a:rPr lang="ko-KR" altLang="en-US" sz="1400" u="sng" kern="0" dirty="0">
                <a:solidFill>
                  <a:schemeClr val="tx1"/>
                </a:solidFill>
                <a:latin typeface="+mn-ea"/>
                <a:ea typeface="+mn-ea"/>
              </a:rPr>
              <a:t>공정에서는 과납이나</a:t>
            </a:r>
            <a:r>
              <a:rPr lang="en-US" altLang="ko-KR" sz="1400" u="sng" kern="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400" u="sng" kern="0" dirty="0">
                <a:solidFill>
                  <a:schemeClr val="tx1"/>
                </a:solidFill>
                <a:latin typeface="+mn-ea"/>
                <a:ea typeface="+mn-ea"/>
              </a:rPr>
              <a:t>부품 </a:t>
            </a:r>
            <a:r>
              <a:rPr lang="ko-KR" altLang="en-US" sz="1400" u="sng" kern="0" dirty="0" err="1">
                <a:solidFill>
                  <a:schemeClr val="tx1"/>
                </a:solidFill>
                <a:latin typeface="+mn-ea"/>
                <a:ea typeface="+mn-ea"/>
              </a:rPr>
              <a:t>미삽입</a:t>
            </a:r>
            <a:r>
              <a:rPr lang="en-US" altLang="ko-KR" sz="1400" u="sng" kern="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400" u="sng" kern="0" dirty="0">
                <a:solidFill>
                  <a:schemeClr val="tx1"/>
                </a:solidFill>
                <a:latin typeface="+mn-ea"/>
                <a:ea typeface="+mn-ea"/>
              </a:rPr>
              <a:t>틀어짐</a:t>
            </a:r>
            <a:r>
              <a:rPr lang="en-US" altLang="ko-KR" sz="1400" u="sng" kern="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400" u="sng" kern="0" dirty="0">
                <a:solidFill>
                  <a:schemeClr val="tx1"/>
                </a:solidFill>
                <a:latin typeface="+mn-ea"/>
                <a:ea typeface="+mn-ea"/>
              </a:rPr>
              <a:t>브리지</a:t>
            </a:r>
            <a:r>
              <a:rPr lang="en-US" altLang="ko-KR" sz="1400" u="sng" kern="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400" u="sng" kern="0" dirty="0">
                <a:solidFill>
                  <a:schemeClr val="tx1"/>
                </a:solidFill>
                <a:latin typeface="+mn-ea"/>
                <a:ea typeface="+mn-ea"/>
              </a:rPr>
              <a:t>크랙</a:t>
            </a:r>
            <a:r>
              <a:rPr lang="en-US" altLang="ko-KR" sz="1400" u="sng" kern="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400" u="sng" kern="0" dirty="0">
                <a:solidFill>
                  <a:schemeClr val="tx1"/>
                </a:solidFill>
                <a:latin typeface="+mn-ea"/>
                <a:ea typeface="+mn-ea"/>
              </a:rPr>
              <a:t>등과 같은 특정 주요 불량 유형이 빈번하게 발생하며</a:t>
            </a:r>
            <a:r>
              <a:rPr lang="en-US" altLang="ko-KR" sz="1400" u="sng" kern="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400" u="sng" kern="0" dirty="0">
                <a:solidFill>
                  <a:schemeClr val="tx1"/>
                </a:solidFill>
                <a:latin typeface="+mn-ea"/>
                <a:ea typeface="+mn-ea"/>
              </a:rPr>
              <a:t>이는 전자 제품의 품질과 신뢰도에 큰 영향을 미침</a:t>
            </a:r>
            <a:r>
              <a:rPr lang="en-US" altLang="ko-KR" sz="1400" u="sng" kern="0" dirty="0">
                <a:solidFill>
                  <a:schemeClr val="tx1"/>
                </a:solidFill>
                <a:latin typeface="+mn-ea"/>
                <a:ea typeface="+mn-ea"/>
              </a:rPr>
              <a:t>[1-1]</a:t>
            </a:r>
          </a:p>
          <a:p>
            <a:pPr marL="806450" lvl="2" indent="-179388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기존에는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AOI(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자동 광학 검사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)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장비를 통해 불량을 탐지하고 있지만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어느 부분에 어떤 불량이 발생하였는지 알려주지 않는 상태로 검사가 진행되며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[1-2], </a:t>
            </a:r>
            <a:r>
              <a:rPr lang="ko-KR" altLang="en-US" sz="1400" u="sng" kern="0" dirty="0">
                <a:solidFill>
                  <a:schemeClr val="tx1"/>
                </a:solidFill>
                <a:latin typeface="+mn-ea"/>
                <a:ea typeface="+mn-ea"/>
              </a:rPr>
              <a:t>약간의 비정상적인 부분이 있을 때에도 모두 불량으로 판정을 진행하여 </a:t>
            </a:r>
            <a:r>
              <a:rPr lang="ko-KR" altLang="en-US" sz="1400" u="sng" kern="0" dirty="0" err="1">
                <a:solidFill>
                  <a:schemeClr val="tx1"/>
                </a:solidFill>
                <a:latin typeface="+mn-ea"/>
                <a:ea typeface="+mn-ea"/>
              </a:rPr>
              <a:t>수율을</a:t>
            </a:r>
            <a:r>
              <a:rPr lang="ko-KR" altLang="en-US" sz="1400" u="sng" kern="0" dirty="0">
                <a:solidFill>
                  <a:schemeClr val="tx1"/>
                </a:solidFill>
                <a:latin typeface="+mn-ea"/>
                <a:ea typeface="+mn-ea"/>
              </a:rPr>
              <a:t> 떨어뜨리므로</a:t>
            </a:r>
            <a:r>
              <a:rPr lang="en-US" altLang="ko-KR" sz="1400" u="sng" kern="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400" u="sng" kern="0" dirty="0">
                <a:solidFill>
                  <a:schemeClr val="tx1"/>
                </a:solidFill>
                <a:latin typeface="+mn-ea"/>
                <a:ea typeface="+mn-ea"/>
              </a:rPr>
              <a:t>이를 보완하기 위해 불량품들을 대상으로 다시 최종 작업자의 육안 검사를 진행함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.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실제 불량이 아닌 것을 불량이라고 탐지하는 가성 불량이 전체 불량의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90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프로를 차지하고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10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프로만이 실제 불량으로 육안 검사자가 최종 판단을 내리고 있음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94C633F-B60D-FEBA-ED2F-B3F10B030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#1 </a:t>
            </a:r>
            <a:r>
              <a:rPr lang="ko-KR" altLang="en-US" dirty="0"/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6A8B6B-70B6-9BA1-A6F4-9C37D6172746}"/>
              </a:ext>
            </a:extLst>
          </p:cNvPr>
          <p:cNvSpPr/>
          <p:nvPr/>
        </p:nvSpPr>
        <p:spPr bwMode="auto">
          <a:xfrm>
            <a:off x="748275" y="1578798"/>
            <a:ext cx="7650085" cy="5364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solidFill>
                  <a:srgbClr val="0033CC"/>
                </a:solidFill>
                <a:latin typeface="Arial" charset="0"/>
              </a:rPr>
              <a:t>SMT </a:t>
            </a:r>
            <a:r>
              <a:rPr lang="ko-KR" altLang="en-US" sz="1600" dirty="0">
                <a:solidFill>
                  <a:srgbClr val="0033CC"/>
                </a:solidFill>
                <a:latin typeface="Arial" charset="0"/>
              </a:rPr>
              <a:t>공정의 주요 불량 검출을 위한 딥러닝 방법 연구</a:t>
            </a: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rgbClr val="0033CC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89474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EB763-52FF-4F69-BD02-C9CD71B1C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9D2D980C-892F-0D94-8F87-3801C00097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7862029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실제 코드 구현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</a:endParaRPr>
          </a:p>
          <a:p>
            <a:pPr marL="243260" lvl="1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600" kern="0" dirty="0">
                <a:solidFill>
                  <a:schemeClr val="tx1"/>
                </a:solidFill>
                <a:latin typeface="+mn-ea"/>
                <a:ea typeface="+mn-ea"/>
              </a:rPr>
              <a:t>4) </a:t>
            </a:r>
            <a:r>
              <a:rPr lang="ko-KR" altLang="en-US" sz="1600" kern="0" dirty="0">
                <a:solidFill>
                  <a:schemeClr val="tx1"/>
                </a:solidFill>
                <a:latin typeface="+mn-ea"/>
                <a:ea typeface="+mn-ea"/>
              </a:rPr>
              <a:t>모델 학습</a:t>
            </a:r>
            <a:endParaRPr lang="en-US" altLang="ko-KR" sz="1600" kern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58D9588-0C7E-AC73-9BF0-C447C8490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구현 </a:t>
            </a:r>
            <a:r>
              <a:rPr lang="en-US" altLang="ko-KR" dirty="0"/>
              <a:t>(Code implementation)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42749"/>
          <a:stretch/>
        </p:blipFill>
        <p:spPr>
          <a:xfrm>
            <a:off x="701957" y="3724955"/>
            <a:ext cx="8000950" cy="24106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57" y="1888459"/>
            <a:ext cx="5310059" cy="179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55208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6F6F3-1AFB-36F0-45A7-984529D65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82DFF9BA-8BBB-09BE-DA70-D12166E85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7862029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실제 코드 구현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</a:endParaRPr>
          </a:p>
          <a:p>
            <a:pPr marL="243260" lvl="1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600" kern="0" dirty="0">
                <a:solidFill>
                  <a:schemeClr val="tx1"/>
                </a:solidFill>
                <a:latin typeface="+mn-ea"/>
                <a:ea typeface="+mn-ea"/>
              </a:rPr>
              <a:t>5) </a:t>
            </a:r>
            <a:r>
              <a:rPr lang="ko-KR" altLang="en-US" sz="1600" kern="0" dirty="0">
                <a:solidFill>
                  <a:schemeClr val="tx1"/>
                </a:solidFill>
                <a:latin typeface="+mn-ea"/>
                <a:ea typeface="+mn-ea"/>
              </a:rPr>
              <a:t>결과 확인</a:t>
            </a:r>
            <a:endParaRPr lang="en-US" altLang="ko-KR" sz="1600" kern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7E94FE-2FD9-9673-779A-03D4C3606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구현 </a:t>
            </a:r>
            <a:r>
              <a:rPr lang="en-US" altLang="ko-KR" dirty="0"/>
              <a:t>(Code implementation)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56" y="1845408"/>
            <a:ext cx="8312034" cy="432743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 bwMode="auto">
          <a:xfrm>
            <a:off x="632460" y="5409022"/>
            <a:ext cx="5554980" cy="709838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537995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6F6F3-1AFB-36F0-45A7-984529D65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82DFF9BA-8BBB-09BE-DA70-D12166E85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7862029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실제 코드 구현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</a:endParaRPr>
          </a:p>
          <a:p>
            <a:pPr marL="243260" lvl="1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600" kern="0" dirty="0">
                <a:solidFill>
                  <a:schemeClr val="tx1"/>
                </a:solidFill>
                <a:latin typeface="+mn-ea"/>
                <a:ea typeface="+mn-ea"/>
              </a:rPr>
              <a:t>6) </a:t>
            </a:r>
            <a:r>
              <a:rPr lang="ko-KR" altLang="en-US" sz="1600" kern="0" dirty="0">
                <a:solidFill>
                  <a:schemeClr val="tx1"/>
                </a:solidFill>
                <a:latin typeface="+mn-ea"/>
                <a:ea typeface="+mn-ea"/>
              </a:rPr>
              <a:t>원인</a:t>
            </a:r>
            <a:endParaRPr lang="en-US" altLang="ko-KR" sz="1600" kern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7E94FE-2FD9-9673-779A-03D4C3606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구현 </a:t>
            </a:r>
            <a:r>
              <a:rPr lang="en-US" altLang="ko-KR" dirty="0"/>
              <a:t>(Code implementation)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83" y="1876420"/>
            <a:ext cx="3883190" cy="36000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2836" y="5589024"/>
            <a:ext cx="232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Valid - Missing hole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1315" y="1876420"/>
            <a:ext cx="4390731" cy="36000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24040" y="5570294"/>
            <a:ext cx="2185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Valid – Mouse bite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225368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6F6F3-1AFB-36F0-45A7-984529D65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82DFF9BA-8BBB-09BE-DA70-D12166E85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7862029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실제 코드 구현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</a:endParaRPr>
          </a:p>
          <a:p>
            <a:pPr marL="243260" lvl="1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600" kern="0" dirty="0">
                <a:solidFill>
                  <a:schemeClr val="tx1"/>
                </a:solidFill>
                <a:latin typeface="+mn-ea"/>
              </a:rPr>
              <a:t>7) </a:t>
            </a:r>
            <a:r>
              <a:rPr lang="ko-KR" altLang="en-US" sz="1600" kern="0" dirty="0" err="1">
                <a:solidFill>
                  <a:schemeClr val="tx1"/>
                </a:solidFill>
                <a:latin typeface="+mn-ea"/>
              </a:rPr>
              <a:t>데이터셋</a:t>
            </a:r>
            <a:r>
              <a:rPr lang="en-US" altLang="ko-KR" sz="1600" kern="0" dirty="0">
                <a:solidFill>
                  <a:schemeClr val="tx1"/>
                </a:solidFill>
                <a:latin typeface="+mn-ea"/>
              </a:rPr>
              <a:t>_2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7E94FE-2FD9-9673-779A-03D4C3606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구현 </a:t>
            </a:r>
            <a:r>
              <a:rPr lang="en-US" altLang="ko-KR" dirty="0"/>
              <a:t>(Code implementation)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51" y="1898983"/>
            <a:ext cx="4773606" cy="42246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r="27142"/>
          <a:stretch/>
        </p:blipFill>
        <p:spPr>
          <a:xfrm>
            <a:off x="5112006" y="1898983"/>
            <a:ext cx="3780042" cy="422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2491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6F6F3-1AFB-36F0-45A7-984529D65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82DFF9BA-8BBB-09BE-DA70-D12166E85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7862029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실제 코드 구현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</a:endParaRPr>
          </a:p>
          <a:p>
            <a:pPr marL="243260" lvl="1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600" kern="0" dirty="0">
                <a:solidFill>
                  <a:schemeClr val="tx1"/>
                </a:solidFill>
                <a:latin typeface="+mn-ea"/>
              </a:rPr>
              <a:t>7) </a:t>
            </a:r>
            <a:r>
              <a:rPr lang="ko-KR" altLang="en-US" sz="1600" kern="0" dirty="0">
                <a:solidFill>
                  <a:schemeClr val="tx1"/>
                </a:solidFill>
                <a:latin typeface="+mn-ea"/>
              </a:rPr>
              <a:t>모델 학습</a:t>
            </a:r>
            <a:endParaRPr lang="en-US" altLang="ko-KR" sz="1600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7E94FE-2FD9-9673-779A-03D4C3606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구현 </a:t>
            </a:r>
            <a:r>
              <a:rPr lang="en-US" altLang="ko-KR" dirty="0"/>
              <a:t>(Code implementation)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962" y="1898983"/>
            <a:ext cx="6422013" cy="420830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 bwMode="auto">
          <a:xfrm>
            <a:off x="1241963" y="5589024"/>
            <a:ext cx="4050045" cy="518260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28373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6F6F3-1AFB-36F0-45A7-984529D65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82DFF9BA-8BBB-09BE-DA70-D12166E85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7862029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실제 코드 구현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</a:endParaRPr>
          </a:p>
          <a:p>
            <a:pPr marL="243260" lvl="1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600" kern="0" dirty="0">
                <a:solidFill>
                  <a:schemeClr val="tx1"/>
                </a:solidFill>
                <a:latin typeface="+mn-ea"/>
              </a:rPr>
              <a:t>8) </a:t>
            </a:r>
            <a:r>
              <a:rPr lang="ko-KR" altLang="en-US" sz="1600" kern="0" dirty="0">
                <a:solidFill>
                  <a:schemeClr val="tx1"/>
                </a:solidFill>
                <a:latin typeface="+mn-ea"/>
              </a:rPr>
              <a:t>결과 확인</a:t>
            </a:r>
            <a:endParaRPr lang="en-US" altLang="ko-KR" sz="1600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7E94FE-2FD9-9673-779A-03D4C3606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구현 </a:t>
            </a:r>
            <a:r>
              <a:rPr lang="en-US" altLang="ko-KR" dirty="0"/>
              <a:t>(Code implementation)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52" y="1868457"/>
            <a:ext cx="4286273" cy="429964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001" y="1846104"/>
            <a:ext cx="4317080" cy="433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58684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9A10A-FE4D-B1C7-E01C-7BDC66042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F75668C3-3674-C8BC-B19D-3A22469E3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582037" cy="514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최종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프로젝트에 본 결과를 활용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</a:endParaRPr>
          </a:p>
          <a:p>
            <a:pPr marL="243260" lvl="1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600" kern="0" dirty="0">
                <a:solidFill>
                  <a:schemeClr val="tx1"/>
                </a:solidFill>
                <a:latin typeface="+mn-ea"/>
                <a:ea typeface="+mn-ea"/>
              </a:rPr>
              <a:t>1) </a:t>
            </a:r>
            <a:r>
              <a:rPr lang="ko-KR" altLang="en-US" sz="1600" kern="0" dirty="0">
                <a:solidFill>
                  <a:schemeClr val="tx1"/>
                </a:solidFill>
                <a:latin typeface="+mn-ea"/>
                <a:ea typeface="+mn-ea"/>
              </a:rPr>
              <a:t>최종 프로젝트 목표</a:t>
            </a:r>
            <a:endParaRPr lang="en-US" altLang="ko-KR" sz="16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806450" lvl="2" indent="-179388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SMT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공정에서 발생하는 불량 중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, 7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가지 주요 불량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(missing ball(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누락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), double ball(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과다 납땜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), bridge ball(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겹침 납땜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), foreign material(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이물질 삽입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), extra ball(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들뜸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), damage ball(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스크래치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), ball placement(</a:t>
            </a:r>
            <a:r>
              <a:rPr lang="ko-KR" altLang="en-US" sz="1400" kern="0" dirty="0" err="1">
                <a:solidFill>
                  <a:schemeClr val="tx1"/>
                </a:solidFill>
                <a:latin typeface="+mn-ea"/>
                <a:ea typeface="+mn-ea"/>
              </a:rPr>
              <a:t>오정렬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))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을 검출하기 위한 딥러닝 모델을 연구함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806450" lvl="2" indent="-179388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딥러닝 모델은 객체 인식에서 가장 최신 모델인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YOLOv11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을 적용하고자 함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243260" lvl="1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600" kern="0" dirty="0">
                <a:solidFill>
                  <a:schemeClr val="tx1"/>
                </a:solidFill>
                <a:latin typeface="+mn-ea"/>
                <a:ea typeface="+mn-ea"/>
              </a:rPr>
              <a:t>2) </a:t>
            </a:r>
            <a:r>
              <a:rPr lang="ko-KR" altLang="en-US" sz="1600" kern="0" dirty="0">
                <a:solidFill>
                  <a:schemeClr val="tx1"/>
                </a:solidFill>
                <a:latin typeface="+mn-ea"/>
                <a:ea typeface="+mn-ea"/>
              </a:rPr>
              <a:t>결과 활용</a:t>
            </a:r>
            <a:endParaRPr lang="en-US" altLang="ko-KR" sz="16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806450" lvl="2" indent="-179388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YOLOv11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또한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, YOLOv5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와 같이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FPN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기반 구조의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Neck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에서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3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개의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Feature Map(P3, P4, P5)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을 추출하여 객체를 탐지하며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, Loss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함수 또한 </a:t>
            </a:r>
            <a:r>
              <a:rPr lang="en-US" altLang="ko-KR" sz="1400" kern="0" dirty="0" err="1">
                <a:solidFill>
                  <a:schemeClr val="tx1"/>
                </a:solidFill>
                <a:latin typeface="+mn-ea"/>
                <a:ea typeface="+mn-ea"/>
              </a:rPr>
              <a:t>CIoU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를 포함하고 있으므로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해당 논문의 내용을 활용할 수 있음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806450" lvl="2" indent="-179388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YOLOv11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의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Neck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부분을 수정하여 논문 방식을 재현함으로써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미세 결함 탐지 가능성을 높이고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개선된 </a:t>
            </a:r>
            <a:r>
              <a:rPr lang="en-US" altLang="ko-KR" sz="1400" kern="0" dirty="0" err="1">
                <a:solidFill>
                  <a:schemeClr val="tx1"/>
                </a:solidFill>
                <a:latin typeface="+mn-ea"/>
                <a:ea typeface="+mn-ea"/>
              </a:rPr>
              <a:t>CIoU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를 적용하여 </a:t>
            </a:r>
            <a:r>
              <a:rPr lang="ko-KR" altLang="en-US" sz="1400" kern="0" dirty="0" err="1">
                <a:solidFill>
                  <a:schemeClr val="tx1"/>
                </a:solidFill>
                <a:latin typeface="+mn-ea"/>
                <a:ea typeface="+mn-ea"/>
              </a:rPr>
              <a:t>종횡비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(V)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차이 반영 부분을 강화함으로써 비대칭 결함 탐지 정밀도 향상할 수 있음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806450" lvl="2" indent="-179388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다만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, YOLOv11-S / YOLOv11-M / YOLOv11-L / YOLOv11-XL / RT-DETR 5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개의 모델 성능을 비교하였던 사전 실험에서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, RT-DETR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의 성능이 가장 높게 나왔으므로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경량 모델인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YOLOv11-S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를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RT-DETR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수준까지 끌어올려 가성비를 높이는 방향으로 가고자 함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65408F4-27BE-80F7-888F-4574F6D7E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활용 </a:t>
            </a:r>
            <a:r>
              <a:rPr lang="en-US" altLang="ko-KR" dirty="0"/>
              <a:t>(Use the Result)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4D3F1C-9E05-DDC5-3DB7-1F6ABAB7637C}"/>
              </a:ext>
            </a:extLst>
          </p:cNvPr>
          <p:cNvSpPr txBox="1"/>
          <p:nvPr/>
        </p:nvSpPr>
        <p:spPr>
          <a:xfrm>
            <a:off x="5003262" y="5139019"/>
            <a:ext cx="4022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solidFill>
                  <a:schemeClr val="tx2"/>
                </a:solidFill>
              </a:rPr>
              <a:t>* YOLOv11-S </a:t>
            </a:r>
            <a:r>
              <a:rPr lang="ko-KR" altLang="en-US" sz="1200" b="1" dirty="0">
                <a:solidFill>
                  <a:schemeClr val="tx2"/>
                </a:solidFill>
              </a:rPr>
              <a:t>학습시간</a:t>
            </a:r>
            <a:r>
              <a:rPr lang="en-US" altLang="ko-KR" sz="1200" b="1" dirty="0">
                <a:solidFill>
                  <a:schemeClr val="tx2"/>
                </a:solidFill>
              </a:rPr>
              <a:t>: 8</a:t>
            </a:r>
            <a:r>
              <a:rPr lang="ko-KR" altLang="en-US" sz="1200" b="1" dirty="0">
                <a:solidFill>
                  <a:schemeClr val="tx2"/>
                </a:solidFill>
              </a:rPr>
              <a:t>분 </a:t>
            </a:r>
            <a:r>
              <a:rPr lang="en-US" altLang="ko-KR" sz="1200" b="1" dirty="0">
                <a:solidFill>
                  <a:schemeClr val="tx2"/>
                </a:solidFill>
              </a:rPr>
              <a:t>/ RT-DETR</a:t>
            </a:r>
            <a:r>
              <a:rPr lang="ko-KR" altLang="en-US" sz="1200" b="1" dirty="0">
                <a:solidFill>
                  <a:schemeClr val="tx2"/>
                </a:solidFill>
              </a:rPr>
              <a:t> 학습시간</a:t>
            </a:r>
            <a:r>
              <a:rPr lang="en-US" altLang="ko-KR" sz="1200" b="1" dirty="0">
                <a:solidFill>
                  <a:schemeClr val="tx2"/>
                </a:solidFill>
              </a:rPr>
              <a:t>: 8</a:t>
            </a:r>
            <a:r>
              <a:rPr lang="ko-KR" altLang="en-US" sz="1200" b="1" dirty="0">
                <a:solidFill>
                  <a:schemeClr val="tx2"/>
                </a:solidFill>
              </a:rPr>
              <a:t>시간</a:t>
            </a:r>
            <a:r>
              <a:rPr lang="en-US" altLang="ko-KR" sz="1200" b="1" dirty="0">
                <a:solidFill>
                  <a:schemeClr val="tx2"/>
                </a:solidFill>
              </a:rPr>
              <a:t> </a:t>
            </a:r>
            <a:endParaRPr lang="ko-KR" alt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306534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A7D46-C139-9199-B45A-7A777DE93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37717338-6C73-0DAB-541E-C2131D16D1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3" y="1088974"/>
            <a:ext cx="8582036" cy="3712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 marL="304800" indent="-30480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b="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[1-1] [</a:t>
            </a:r>
            <a:r>
              <a:rPr lang="ko-KR" altLang="en-US" b="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한국전자기술연구원</a:t>
            </a:r>
            <a:r>
              <a:rPr lang="en-US" altLang="ko-KR" b="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/PCB</a:t>
            </a:r>
            <a:r>
              <a:rPr lang="ko-KR" altLang="en-US" b="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산업혁신센터</a:t>
            </a:r>
            <a:r>
              <a:rPr lang="en-US" altLang="ko-KR" b="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] </a:t>
            </a:r>
            <a:r>
              <a:rPr lang="ko-KR" altLang="en-US" b="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불량분석을 통해 본 한국 전자제품의 품질현황</a:t>
            </a:r>
            <a:endParaRPr lang="en-US" altLang="ko-KR" b="0" kern="0" dirty="0">
              <a:solidFill>
                <a:schemeClr val="accent1">
                  <a:lumMod val="75000"/>
                </a:schemeClr>
              </a:solidFill>
              <a:latin typeface="+mn-ea"/>
              <a:ea typeface="+mn-ea"/>
            </a:endParaRPr>
          </a:p>
          <a:p>
            <a:pPr marL="304800" indent="-30480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b="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    (</a:t>
            </a:r>
            <a:r>
              <a:rPr lang="ko-KR" altLang="en-US" b="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출처</a:t>
            </a:r>
            <a:r>
              <a:rPr lang="en-US" altLang="ko-KR" b="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: http://smtfocus.co.kr/article/articleView.asp?c_no1=&amp;idx=1614)</a:t>
            </a:r>
          </a:p>
          <a:p>
            <a:pPr marL="304800" indent="-30480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b="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[1-2] [</a:t>
            </a:r>
            <a:r>
              <a:rPr lang="ko-KR" altLang="en-US" b="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국가</a:t>
            </a:r>
            <a:r>
              <a:rPr lang="en-US" altLang="ko-KR" b="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R&amp;D</a:t>
            </a:r>
            <a:r>
              <a:rPr lang="ko-KR" altLang="en-US" b="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연구보고서</a:t>
            </a:r>
            <a:r>
              <a:rPr lang="en-US" altLang="ko-KR" b="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] SMT </a:t>
            </a:r>
            <a:r>
              <a:rPr lang="ko-KR" altLang="en-US" b="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검사기 </a:t>
            </a:r>
            <a:r>
              <a:rPr lang="en-US" altLang="ko-KR" b="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(AOI) </a:t>
            </a:r>
            <a:r>
              <a:rPr lang="ko-KR" altLang="en-US" b="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용 자동프로그래밍 소프트웨어 개발</a:t>
            </a:r>
            <a:endParaRPr lang="en-US" altLang="ko-KR" b="0" kern="0" dirty="0">
              <a:solidFill>
                <a:schemeClr val="accent1">
                  <a:lumMod val="75000"/>
                </a:schemeClr>
              </a:solidFill>
              <a:latin typeface="+mn-ea"/>
              <a:ea typeface="+mn-ea"/>
            </a:endParaRPr>
          </a:p>
          <a:p>
            <a:pPr marL="304800" indent="-30480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b="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    (</a:t>
            </a:r>
            <a:r>
              <a:rPr lang="ko-KR" altLang="en-US" b="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출처</a:t>
            </a:r>
            <a:r>
              <a:rPr lang="en-US" altLang="ko-KR" b="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: </a:t>
            </a:r>
            <a:r>
              <a:rPr lang="en-US" altLang="ko-KR" b="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hlinkClick r:id="rId3"/>
              </a:rPr>
              <a:t>https://scienceon.kisti.re.kr/srch/selectPORSrchReport.do?cn=TRKO201400020710</a:t>
            </a:r>
            <a:r>
              <a:rPr lang="en-US" altLang="ko-KR" b="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 )</a:t>
            </a:r>
          </a:p>
          <a:p>
            <a:pPr marL="304800" indent="-30480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b="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[2] </a:t>
            </a:r>
            <a:r>
              <a:rPr lang="ko-KR" altLang="en-US" b="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딥러닝 </a:t>
            </a:r>
            <a:r>
              <a:rPr lang="en-US" altLang="ko-KR" b="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VS. </a:t>
            </a:r>
            <a:r>
              <a:rPr lang="ko-KR" altLang="en-US" b="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머신 비전 및 인간 검사 </a:t>
            </a:r>
            <a:r>
              <a:rPr lang="en-US" altLang="ko-KR" b="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b="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출처</a:t>
            </a:r>
            <a:r>
              <a:rPr lang="en-US" altLang="ko-KR" b="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: Cognex, </a:t>
            </a:r>
            <a:r>
              <a:rPr lang="en-US" altLang="ko-KR" b="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hlinkClick r:id="rId4"/>
              </a:rPr>
              <a:t>https://www.cognex.com/ko-kr/what-is/deep-learning/deep-learning-vs-machine-vision-and-human-inspection</a:t>
            </a:r>
            <a:r>
              <a:rPr lang="en-US" altLang="ko-KR" b="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 )</a:t>
            </a:r>
          </a:p>
          <a:p>
            <a:pPr marL="304800" indent="-30480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b="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[3] FPN</a:t>
            </a:r>
            <a:r>
              <a:rPr lang="ko-KR" altLang="en-US" b="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 논문</a:t>
            </a:r>
            <a:r>
              <a:rPr lang="en-US" altLang="ko-KR" b="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: </a:t>
            </a:r>
            <a:r>
              <a:rPr lang="en-US" altLang="ko-KR" b="0" i="0" u="none" strike="noStrike" dirty="0">
                <a:solidFill>
                  <a:srgbClr val="006DD7"/>
                </a:solidFill>
                <a:effectLst/>
                <a:latin typeface="Spoqa Han Sans"/>
                <a:hlinkClick r:id="rId5"/>
              </a:rPr>
              <a:t>Feature Pyramid Networks for Object Detection</a:t>
            </a:r>
            <a:r>
              <a:rPr lang="en-US" altLang="ko-KR" b="0" i="0" u="none" strike="noStrike" dirty="0">
                <a:solidFill>
                  <a:srgbClr val="006DD7"/>
                </a:solidFill>
                <a:effectLst/>
                <a:latin typeface="Spoqa Han Sans"/>
              </a:rPr>
              <a:t>, </a:t>
            </a:r>
          </a:p>
          <a:p>
            <a:pPr marL="304800" indent="-30480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b="0" dirty="0">
                <a:solidFill>
                  <a:srgbClr val="006DD7"/>
                </a:solidFill>
                <a:latin typeface="Spoqa Han Sans"/>
              </a:rPr>
              <a:t>       </a:t>
            </a:r>
            <a:r>
              <a:rPr lang="en-US" altLang="ko-KR" b="0" i="0" u="none" strike="noStrike" dirty="0">
                <a:solidFill>
                  <a:srgbClr val="006DD7"/>
                </a:solidFill>
                <a:effectLst/>
                <a:latin typeface="Spoqa Han Sans"/>
              </a:rPr>
              <a:t>FPN </a:t>
            </a:r>
            <a:r>
              <a:rPr lang="ko-KR" altLang="en-US" b="0" i="0" u="none" strike="noStrike" dirty="0">
                <a:solidFill>
                  <a:srgbClr val="006DD7"/>
                </a:solidFill>
                <a:effectLst/>
                <a:latin typeface="Spoqa Han Sans"/>
              </a:rPr>
              <a:t>논문 리뷰 </a:t>
            </a:r>
            <a:r>
              <a:rPr lang="en-US" altLang="ko-KR" b="0" i="0" u="none" strike="noStrike" dirty="0">
                <a:solidFill>
                  <a:srgbClr val="006DD7"/>
                </a:solidFill>
                <a:effectLst/>
                <a:latin typeface="Spoqa Han Sans"/>
              </a:rPr>
              <a:t>: </a:t>
            </a:r>
            <a:r>
              <a:rPr lang="en-US" altLang="ko-KR" b="0" i="0" u="none" strike="noStrike" dirty="0">
                <a:solidFill>
                  <a:srgbClr val="006DD7"/>
                </a:solidFill>
                <a:effectLst/>
                <a:latin typeface="Spoqa Han Sans"/>
                <a:hlinkClick r:id="rId6"/>
              </a:rPr>
              <a:t>https://herbwood.tistory.com/18</a:t>
            </a:r>
            <a:endParaRPr lang="en-US" altLang="ko-KR" b="0" u="none" strike="noStrike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304800" indent="-30480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b="0" i="0" u="none" strike="noStrike" dirty="0">
                <a:solidFill>
                  <a:srgbClr val="006DD7"/>
                </a:solidFill>
                <a:effectLst/>
                <a:latin typeface="Spoqa Han Sans"/>
              </a:rPr>
              <a:t>[4]  </a:t>
            </a:r>
            <a:r>
              <a:rPr lang="en-US" altLang="ko-KR" b="0" i="0" u="none" strike="noStrike" dirty="0">
                <a:effectLst/>
                <a:latin typeface="Roboto" panose="02000000000000000000" pitchFamily="2" charset="0"/>
                <a:hlinkClick r:id="rId7"/>
              </a:rPr>
              <a:t>Improved Convolutional Neural Network YOLOv5 for Underwater Target Detection Based on Autonomous Underwater Helicopter</a:t>
            </a:r>
            <a:endParaRPr lang="en-US" altLang="ko-KR" b="0" i="0" u="none" strike="noStrike" dirty="0">
              <a:solidFill>
                <a:srgbClr val="006DD7"/>
              </a:solidFill>
              <a:effectLst/>
              <a:latin typeface="Spoqa Han San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6098DF2-0FED-0E54-CAA4-04A96F7E0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</a:t>
            </a:r>
            <a:r>
              <a:rPr lang="en-US" altLang="ko-KR" dirty="0"/>
              <a:t> </a:t>
            </a:r>
            <a:r>
              <a:rPr lang="ko-KR" altLang="en-US" dirty="0"/>
              <a:t>문헌</a:t>
            </a:r>
          </a:p>
        </p:txBody>
      </p:sp>
    </p:spTree>
    <p:extLst>
      <p:ext uri="{BB962C8B-B14F-4D97-AF65-F5344CB8AC3E}">
        <p14:creationId xmlns:p14="http://schemas.microsoft.com/office/powerpoint/2010/main" val="178811343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951C254-D3FE-4F55-B884-40C49A8602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7452032" y="6399033"/>
            <a:ext cx="1444806" cy="2673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742296-B25A-27A7-7E69-7939DB0BA19F}"/>
              </a:ext>
            </a:extLst>
          </p:cNvPr>
          <p:cNvSpPr txBox="1"/>
          <p:nvPr/>
        </p:nvSpPr>
        <p:spPr>
          <a:xfrm>
            <a:off x="1016960" y="2078985"/>
            <a:ext cx="7110079" cy="213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5400" b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감사합니다</a:t>
            </a:r>
            <a:endParaRPr lang="en-US" altLang="ko-KR" sz="5400" b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  <a:p>
            <a:pPr marL="3810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400" b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Q&amp;A</a:t>
            </a:r>
            <a:endParaRPr lang="ko-KR" altLang="en-US" sz="54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9323391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7B64757B-96D9-EFBA-0C96-626D20E91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312034" cy="159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프로젝트 목표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  <a:latin typeface="+mn-ea"/>
              <a:ea typeface="+mn-ea"/>
            </a:endParaRPr>
          </a:p>
          <a:p>
            <a:pPr marL="0" indent="0">
              <a:lnSpc>
                <a:spcPct val="130000"/>
              </a:lnSpc>
              <a:spcBef>
                <a:spcPts val="600"/>
              </a:spcBef>
              <a:buNone/>
            </a:pPr>
            <a:endParaRPr lang="en-US" altLang="ko-KR" sz="18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0" indent="0">
              <a:lnSpc>
                <a:spcPct val="130000"/>
              </a:lnSpc>
              <a:spcBef>
                <a:spcPts val="600"/>
              </a:spcBef>
              <a:buNone/>
            </a:pP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프로젝트 배경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및 필요성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94C633F-B60D-FEBA-ED2F-B3F10B030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#1 </a:t>
            </a:r>
            <a:r>
              <a:rPr lang="ko-KR" altLang="en-US" dirty="0"/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6A8B6B-70B6-9BA1-A6F4-9C37D6172746}"/>
              </a:ext>
            </a:extLst>
          </p:cNvPr>
          <p:cNvSpPr/>
          <p:nvPr/>
        </p:nvSpPr>
        <p:spPr bwMode="auto">
          <a:xfrm>
            <a:off x="748275" y="1578798"/>
            <a:ext cx="7650085" cy="5364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solidFill>
                  <a:srgbClr val="0033CC"/>
                </a:solidFill>
                <a:latin typeface="Arial" charset="0"/>
              </a:rPr>
              <a:t>SMT </a:t>
            </a:r>
            <a:r>
              <a:rPr lang="ko-KR" altLang="en-US" sz="1600" dirty="0">
                <a:solidFill>
                  <a:srgbClr val="0033CC"/>
                </a:solidFill>
                <a:latin typeface="Arial" charset="0"/>
              </a:rPr>
              <a:t>공정의 주요 불량 검출을 위한 딥러닝 방법 연구</a:t>
            </a: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rgbClr val="0033CC"/>
              </a:solidFill>
              <a:effectLst/>
              <a:latin typeface="Arial" charset="0"/>
            </a:endParaRPr>
          </a:p>
        </p:txBody>
      </p:sp>
      <p:pic>
        <p:nvPicPr>
          <p:cNvPr id="8193" name="_x540136416">
            <a:extLst>
              <a:ext uri="{FF2B5EF4-FFF2-40B4-BE49-F238E27FC236}">
                <a16:creationId xmlns:a16="http://schemas.microsoft.com/office/drawing/2014/main" id="{1F6564E5-609A-1293-7CFB-24FD8343E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78" y="2644537"/>
            <a:ext cx="6660074" cy="351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54723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EB9FB-4D98-A286-2866-156E7831C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1CD7FD56-7E3C-5472-015B-DB7AB87737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312034" cy="4351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프로젝트 목표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  <a:latin typeface="+mn-ea"/>
              <a:ea typeface="+mn-ea"/>
            </a:endParaRPr>
          </a:p>
          <a:p>
            <a:pPr marL="0" indent="0">
              <a:lnSpc>
                <a:spcPct val="130000"/>
              </a:lnSpc>
              <a:spcBef>
                <a:spcPts val="600"/>
              </a:spcBef>
              <a:buNone/>
            </a:pPr>
            <a:endParaRPr lang="en-US" altLang="ko-KR" sz="18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0" indent="0">
              <a:lnSpc>
                <a:spcPct val="130000"/>
              </a:lnSpc>
              <a:spcBef>
                <a:spcPts val="600"/>
              </a:spcBef>
              <a:buNone/>
            </a:pP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프로젝트 배경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및 필요성</a:t>
            </a:r>
            <a:endParaRPr lang="en-US" altLang="ko-KR" sz="1400" kern="0" dirty="0">
              <a:solidFill>
                <a:schemeClr val="accent1">
                  <a:lumMod val="75000"/>
                </a:schemeClr>
              </a:solidFill>
              <a:latin typeface="+mn-ea"/>
              <a:ea typeface="+mn-ea"/>
            </a:endParaRPr>
          </a:p>
          <a:p>
            <a:pPr marL="243260" lvl="1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600" kern="0" dirty="0">
                <a:solidFill>
                  <a:schemeClr val="tx1"/>
                </a:solidFill>
                <a:latin typeface="+mn-ea"/>
                <a:ea typeface="+mn-ea"/>
              </a:rPr>
              <a:t>2) </a:t>
            </a:r>
            <a:r>
              <a:rPr lang="ko-KR" altLang="en-US" sz="1600" kern="0" dirty="0">
                <a:solidFill>
                  <a:schemeClr val="tx1"/>
                </a:solidFill>
                <a:latin typeface="+mn-ea"/>
                <a:ea typeface="+mn-ea"/>
              </a:rPr>
              <a:t>프로젝트 필요성 </a:t>
            </a:r>
            <a:endParaRPr lang="en-US" altLang="ko-KR" sz="16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806450" lvl="2" indent="-179388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기존의 자동화 검사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(1,2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차 검사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의 경우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영상처리 기반의 </a:t>
            </a:r>
            <a:r>
              <a:rPr lang="ko-KR" altLang="en-US" sz="1400" kern="0" dirty="0" err="1">
                <a:solidFill>
                  <a:schemeClr val="tx1"/>
                </a:solidFill>
                <a:latin typeface="+mn-ea"/>
                <a:ea typeface="+mn-ea"/>
              </a:rPr>
              <a:t>패턴매칭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 검사이며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약간의 비정상적인 부분이 있을 때에는 모두 불량으로 판정을 진행하며 </a:t>
            </a:r>
            <a:r>
              <a:rPr lang="ko-KR" altLang="en-US" sz="1400" kern="0" dirty="0" err="1">
                <a:solidFill>
                  <a:schemeClr val="tx1"/>
                </a:solidFill>
                <a:latin typeface="+mn-ea"/>
                <a:ea typeface="+mn-ea"/>
              </a:rPr>
              <a:t>수율을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 떨어뜨리게 됨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.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그러나 사람의 경우 정말 중요한 부분이 무엇인지 구분하여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미묘한 결함과 </a:t>
            </a:r>
            <a:r>
              <a:rPr lang="ko-KR" altLang="en-US" sz="1400" kern="0" dirty="0" err="1">
                <a:solidFill>
                  <a:schemeClr val="tx1"/>
                </a:solidFill>
                <a:latin typeface="+mn-ea"/>
                <a:ea typeface="+mn-ea"/>
              </a:rPr>
              <a:t>비구조화된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 장면을 정성적으로 해석하여 불량 판정에 유연성을 발휘할 수 있음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[2]</a:t>
            </a:r>
          </a:p>
          <a:p>
            <a:pPr marL="806450" lvl="2" indent="-179388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400" u="sng" kern="0" dirty="0">
                <a:solidFill>
                  <a:schemeClr val="tx1"/>
                </a:solidFill>
                <a:latin typeface="+mn-ea"/>
                <a:ea typeface="+mn-ea"/>
              </a:rPr>
              <a:t>AI </a:t>
            </a:r>
            <a:r>
              <a:rPr lang="ko-KR" altLang="en-US" sz="1400" u="sng" kern="0" dirty="0">
                <a:solidFill>
                  <a:schemeClr val="tx1"/>
                </a:solidFill>
                <a:latin typeface="+mn-ea"/>
                <a:ea typeface="+mn-ea"/>
              </a:rPr>
              <a:t>딥러닝 기술은 학습을 통해</a:t>
            </a:r>
            <a:r>
              <a:rPr lang="en-US" altLang="ko-KR" sz="1400" u="sng" kern="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400" u="sng" kern="0" dirty="0">
                <a:solidFill>
                  <a:schemeClr val="tx1"/>
                </a:solidFill>
                <a:latin typeface="+mn-ea"/>
                <a:ea typeface="+mn-ea"/>
              </a:rPr>
              <a:t>인간의 지능을 흉내 내는 중립적 네트워크를 사용함으로써</a:t>
            </a:r>
            <a:r>
              <a:rPr lang="en-US" altLang="ko-KR" sz="1400" u="sng" kern="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400" u="sng" kern="0" dirty="0">
                <a:solidFill>
                  <a:schemeClr val="tx1"/>
                </a:solidFill>
                <a:latin typeface="+mn-ea"/>
                <a:ea typeface="+mn-ea"/>
              </a:rPr>
              <a:t>복잡한 패턴의 자연적인 변화는 허용하는 한편</a:t>
            </a:r>
            <a:r>
              <a:rPr lang="en-US" altLang="ko-KR" sz="1400" u="sng" kern="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400" u="sng" kern="0" dirty="0">
                <a:solidFill>
                  <a:schemeClr val="tx1"/>
                </a:solidFill>
                <a:latin typeface="+mn-ea"/>
                <a:ea typeface="+mn-ea"/>
              </a:rPr>
              <a:t>변칙</a:t>
            </a:r>
            <a:r>
              <a:rPr lang="en-US" altLang="ko-KR" sz="1400" u="sng" kern="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400" u="sng" kern="0" dirty="0">
                <a:solidFill>
                  <a:schemeClr val="tx1"/>
                </a:solidFill>
                <a:latin typeface="+mn-ea"/>
                <a:ea typeface="+mn-ea"/>
              </a:rPr>
              <a:t>부품</a:t>
            </a:r>
            <a:r>
              <a:rPr lang="en-US" altLang="ko-KR" sz="1400" u="sng" kern="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400" u="sng" kern="0" dirty="0">
                <a:solidFill>
                  <a:schemeClr val="tx1"/>
                </a:solidFill>
                <a:latin typeface="+mn-ea"/>
                <a:ea typeface="+mn-ea"/>
              </a:rPr>
              <a:t>특징을 구분할 수 있기 때문에</a:t>
            </a:r>
            <a:r>
              <a:rPr lang="en-US" altLang="ko-KR" sz="1400" u="sng" kern="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400" u="sng" kern="0" dirty="0">
                <a:solidFill>
                  <a:schemeClr val="tx1"/>
                </a:solidFill>
                <a:latin typeface="+mn-ea"/>
                <a:ea typeface="+mn-ea"/>
              </a:rPr>
              <a:t>이를 검사 기술에 적용하여</a:t>
            </a:r>
            <a:r>
              <a:rPr lang="en-US" altLang="ko-KR" sz="1400" u="sng" kern="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400" u="sng" kern="0" dirty="0">
                <a:solidFill>
                  <a:schemeClr val="tx1"/>
                </a:solidFill>
                <a:latin typeface="+mn-ea"/>
                <a:ea typeface="+mn-ea"/>
              </a:rPr>
              <a:t>인간의 육안 검사가 가질 수 있는 유연성을 컴퓨터 시스템의 속도와 안정성과 결합하도록 하고자 함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[2]</a:t>
            </a:r>
            <a:endParaRPr lang="en-US" altLang="ko-KR" kern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D8BB1B3-EBB4-0694-EA33-0C81018D6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#1 </a:t>
            </a:r>
            <a:r>
              <a:rPr lang="ko-KR" altLang="en-US" dirty="0"/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8CF0B9-793F-4ACA-E87A-644D027FAABF}"/>
              </a:ext>
            </a:extLst>
          </p:cNvPr>
          <p:cNvSpPr/>
          <p:nvPr/>
        </p:nvSpPr>
        <p:spPr bwMode="auto">
          <a:xfrm>
            <a:off x="748275" y="1578798"/>
            <a:ext cx="7650085" cy="5364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solidFill>
                  <a:srgbClr val="0033CC"/>
                </a:solidFill>
                <a:latin typeface="Arial" charset="0"/>
              </a:rPr>
              <a:t>SMT </a:t>
            </a:r>
            <a:r>
              <a:rPr lang="ko-KR" altLang="en-US" sz="1600" dirty="0">
                <a:solidFill>
                  <a:srgbClr val="0033CC"/>
                </a:solidFill>
                <a:latin typeface="Arial" charset="0"/>
              </a:rPr>
              <a:t>공정의 주요 불량 검출을 위한 딥러닝 방법 연구</a:t>
            </a: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rgbClr val="0033CC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6709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EB9FB-4D98-A286-2866-156E7831C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1CD7FD56-7E3C-5472-015B-DB7AB87737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852040" cy="3552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프로젝트 목표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  <a:latin typeface="+mn-ea"/>
              <a:ea typeface="+mn-ea"/>
            </a:endParaRPr>
          </a:p>
          <a:p>
            <a:pPr marL="0" indent="0">
              <a:lnSpc>
                <a:spcPct val="130000"/>
              </a:lnSpc>
              <a:spcBef>
                <a:spcPts val="600"/>
              </a:spcBef>
              <a:buNone/>
            </a:pPr>
            <a:endParaRPr lang="en-US" altLang="ko-KR" sz="18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0" indent="0">
              <a:lnSpc>
                <a:spcPct val="130000"/>
              </a:lnSpc>
              <a:spcBef>
                <a:spcPts val="600"/>
              </a:spcBef>
              <a:buNone/>
            </a:pP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프로젝트 배경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및 필요성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  <a:latin typeface="+mn-ea"/>
              <a:ea typeface="+mn-ea"/>
            </a:endParaRPr>
          </a:p>
          <a:p>
            <a:pPr marL="243260" lvl="1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600" kern="0" dirty="0">
                <a:solidFill>
                  <a:schemeClr val="tx1"/>
                </a:solidFill>
                <a:latin typeface="+mn-ea"/>
                <a:ea typeface="+mn-ea"/>
              </a:rPr>
              <a:t>3) </a:t>
            </a:r>
            <a:r>
              <a:rPr lang="ko-KR" altLang="en-US" sz="1600" kern="0" dirty="0">
                <a:solidFill>
                  <a:schemeClr val="tx1"/>
                </a:solidFill>
                <a:latin typeface="+mn-ea"/>
                <a:ea typeface="+mn-ea"/>
              </a:rPr>
              <a:t>프로젝트 개요 </a:t>
            </a:r>
          </a:p>
          <a:p>
            <a:pPr marL="806450" lvl="2" indent="-179388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따라서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최종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프로젝트 목표는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SMT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공정에서 발생하는 불량 중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, 7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가지 주요 불량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(missing ball(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누락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), double ball(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과다 납땜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), bridge ball(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겹침 납땜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), foreign material(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이물질 삽입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), extra ball(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들뜸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), damage ball(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스크래치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), ball placement(</a:t>
            </a:r>
            <a:r>
              <a:rPr lang="ko-KR" altLang="en-US" sz="1400" kern="0" dirty="0" err="1">
                <a:solidFill>
                  <a:schemeClr val="tx1"/>
                </a:solidFill>
                <a:latin typeface="+mn-ea"/>
                <a:ea typeface="+mn-ea"/>
              </a:rPr>
              <a:t>오정렬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))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을 검출하기 위한 딥러닝 모델을 연구하고자 함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. </a:t>
            </a:r>
          </a:p>
          <a:p>
            <a:pPr marL="806450" lvl="2" indent="-179388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7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가지 주요 불량의 근거는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실제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SMT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제조업체인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주*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SMT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의 연구소장의 자문을 통해 결정하였음</a:t>
            </a:r>
          </a:p>
          <a:p>
            <a:pPr marL="806450" lvl="2" indent="-179388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en-US" altLang="ko-KR" kern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D8BB1B3-EBB4-0694-EA33-0C81018D6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#1 </a:t>
            </a:r>
            <a:r>
              <a:rPr lang="ko-KR" altLang="en-US" dirty="0"/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8CF0B9-793F-4ACA-E87A-644D027FAABF}"/>
              </a:ext>
            </a:extLst>
          </p:cNvPr>
          <p:cNvSpPr/>
          <p:nvPr/>
        </p:nvSpPr>
        <p:spPr bwMode="auto">
          <a:xfrm>
            <a:off x="748275" y="1578798"/>
            <a:ext cx="7650085" cy="5364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solidFill>
                  <a:srgbClr val="0033CC"/>
                </a:solidFill>
                <a:latin typeface="Arial" charset="0"/>
              </a:rPr>
              <a:t>SMT </a:t>
            </a:r>
            <a:r>
              <a:rPr lang="ko-KR" altLang="en-US" sz="1600" dirty="0">
                <a:solidFill>
                  <a:srgbClr val="0033CC"/>
                </a:solidFill>
                <a:latin typeface="Arial" charset="0"/>
              </a:rPr>
              <a:t>공정의 주요 불량 검출을 위한 딥러닝 방법 연구</a:t>
            </a: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rgbClr val="0033CC"/>
              </a:solidFill>
              <a:effectLst/>
              <a:latin typeface="Arial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F741F1F-3C65-BB8E-6898-66A0384C70F5}"/>
              </a:ext>
            </a:extLst>
          </p:cNvPr>
          <p:cNvGrpSpPr/>
          <p:nvPr/>
        </p:nvGrpSpPr>
        <p:grpSpPr>
          <a:xfrm>
            <a:off x="2312212" y="4379192"/>
            <a:ext cx="4847637" cy="1800020"/>
            <a:chOff x="1458719" y="1825943"/>
            <a:chExt cx="6226562" cy="244424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1EAAFF9-0F05-462E-1F84-B5370B97D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8719" y="1825943"/>
              <a:ext cx="6226562" cy="1211392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10E1E25-291A-AB0A-A837-DCA48AB64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1720" y="3019873"/>
              <a:ext cx="4574629" cy="1250319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A5BEF1F-7718-5A2A-CCB8-CCBCEAA3E6FB}"/>
                </a:ext>
              </a:extLst>
            </p:cNvPr>
            <p:cNvSpPr/>
            <p:nvPr/>
          </p:nvSpPr>
          <p:spPr>
            <a:xfrm>
              <a:off x="1979712" y="1825943"/>
              <a:ext cx="432048" cy="86677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A862AD8-5F5B-52BF-8BC1-43278C427A48}"/>
                </a:ext>
              </a:extLst>
            </p:cNvPr>
            <p:cNvSpPr/>
            <p:nvPr/>
          </p:nvSpPr>
          <p:spPr>
            <a:xfrm>
              <a:off x="3563888" y="2182641"/>
              <a:ext cx="432048" cy="510078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1F8ACF3-7FB1-DDFE-7835-AB9A4545452B}"/>
                </a:ext>
              </a:extLst>
            </p:cNvPr>
            <p:cNvSpPr/>
            <p:nvPr/>
          </p:nvSpPr>
          <p:spPr>
            <a:xfrm>
              <a:off x="5148064" y="1936284"/>
              <a:ext cx="432048" cy="811733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9C71589-33D8-B44B-4D62-D1CCD4AA2385}"/>
                </a:ext>
              </a:extLst>
            </p:cNvPr>
            <p:cNvSpPr/>
            <p:nvPr/>
          </p:nvSpPr>
          <p:spPr>
            <a:xfrm>
              <a:off x="6630812" y="2110043"/>
              <a:ext cx="432048" cy="52687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53E127B-80CC-215F-1B11-EBE1B2AB7F42}"/>
                </a:ext>
              </a:extLst>
            </p:cNvPr>
            <p:cNvSpPr/>
            <p:nvPr/>
          </p:nvSpPr>
          <p:spPr>
            <a:xfrm>
              <a:off x="2411760" y="3287968"/>
              <a:ext cx="648072" cy="52687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AF1F633-C1AB-9A92-95AD-C7FB77FDED0A}"/>
                </a:ext>
              </a:extLst>
            </p:cNvPr>
            <p:cNvSpPr/>
            <p:nvPr/>
          </p:nvSpPr>
          <p:spPr>
            <a:xfrm>
              <a:off x="3791744" y="3287360"/>
              <a:ext cx="648072" cy="52687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A21AE58-0D11-C463-3936-71784F52A29A}"/>
                </a:ext>
              </a:extLst>
            </p:cNvPr>
            <p:cNvSpPr/>
            <p:nvPr/>
          </p:nvSpPr>
          <p:spPr>
            <a:xfrm>
              <a:off x="5626313" y="3248978"/>
              <a:ext cx="553527" cy="75608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766162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0A5F2-7333-2989-E46D-29A50FA32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0F5F631E-60A0-8C05-A9CF-FE833ECC8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312034" cy="320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선정 논문</a:t>
            </a:r>
            <a:endParaRPr lang="en-US" altLang="ko-KR" kern="0" dirty="0">
              <a:solidFill>
                <a:srgbClr val="0033CC"/>
              </a:solidFill>
              <a:latin typeface="+mn-ea"/>
              <a:ea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25FF8C-6426-1564-3CD2-9A95BB71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#1 </a:t>
            </a:r>
            <a:r>
              <a:rPr lang="ko-KR" altLang="en-US" dirty="0"/>
              <a:t>개요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B8F3DBF-004E-4701-0AE5-0DCDC650AA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235284"/>
              </p:ext>
            </p:extLst>
          </p:nvPr>
        </p:nvGraphicFramePr>
        <p:xfrm>
          <a:off x="557814" y="1564144"/>
          <a:ext cx="8100090" cy="204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4160">
                  <a:extLst>
                    <a:ext uri="{9D8B030D-6E8A-4147-A177-3AD203B41FA5}">
                      <a16:colId xmlns:a16="http://schemas.microsoft.com/office/drawing/2014/main" val="4170148597"/>
                    </a:ext>
                  </a:extLst>
                </a:gridCol>
                <a:gridCol w="6425930">
                  <a:extLst>
                    <a:ext uri="{9D8B030D-6E8A-4147-A177-3AD203B41FA5}">
                      <a16:colId xmlns:a16="http://schemas.microsoft.com/office/drawing/2014/main" val="974918593"/>
                    </a:ext>
                  </a:extLst>
                </a:gridCol>
              </a:tblGrid>
              <a:tr h="399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논문 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275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A deep context learning based PCB defect detection model with anomalous trend alarming system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이상 징후 알람 시스템을 갖춘 심층 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context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학습 기반의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PCB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결함 탐지 모델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087363"/>
                  </a:ext>
                </a:extLst>
              </a:tr>
              <a:tr h="399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출판사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저널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275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62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Results in Engineering (ELSEVIER-</a:t>
                      </a:r>
                      <a:r>
                        <a:rPr lang="ko-KR" altLang="en-US" sz="1662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엘스비어</a:t>
                      </a:r>
                      <a:r>
                        <a:rPr lang="en-US" altLang="ko-KR" sz="1662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112152"/>
                  </a:ext>
                </a:extLst>
              </a:tr>
              <a:tr h="3996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IF/JCR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275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IF(Result in Engineering) : 6.0 / 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공학 전반</a:t>
                      </a:r>
                      <a:r>
                        <a:rPr lang="en-US" altLang="ko-KR" sz="1400" dirty="0"/>
                        <a:t>(Engineering, Multidisciplinary) </a:t>
                      </a:r>
                      <a:r>
                        <a:rPr lang="ko-KR" altLang="en-US" sz="1400" dirty="0"/>
                        <a:t>분야에서 </a:t>
                      </a:r>
                      <a:r>
                        <a:rPr lang="en-US" altLang="ko-KR" sz="1400" b="1" dirty="0"/>
                        <a:t>Q1</a:t>
                      </a:r>
                      <a:r>
                        <a:rPr lang="ko-KR" altLang="en-US" sz="1400" b="0" dirty="0"/>
                        <a:t>에 해당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311154"/>
                  </a:ext>
                </a:extLst>
              </a:tr>
              <a:tr h="399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인용횟수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275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47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723098"/>
                  </a:ext>
                </a:extLst>
              </a:tr>
            </a:tbl>
          </a:graphicData>
        </a:graphic>
      </p:graphicFrame>
      <p:sp>
        <p:nvSpPr>
          <p:cNvPr id="5" name="Rectangle 3">
            <a:extLst>
              <a:ext uri="{FF2B5EF4-FFF2-40B4-BE49-F238E27FC236}">
                <a16:creationId xmlns:a16="http://schemas.microsoft.com/office/drawing/2014/main" id="{06BAFE4B-2AC4-3602-D7D6-B9140FE73E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3677428"/>
            <a:ext cx="8312034" cy="320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팀 구성원 소개 및 역할분담</a:t>
            </a:r>
            <a:endParaRPr lang="en-US" altLang="ko-KR" kern="0" dirty="0">
              <a:solidFill>
                <a:srgbClr val="0033CC"/>
              </a:solidFill>
              <a:latin typeface="+mn-ea"/>
              <a:ea typeface="+mn-ea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C857B6F-F7AE-112C-B57B-241477F18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585143"/>
              </p:ext>
            </p:extLst>
          </p:nvPr>
        </p:nvGraphicFramePr>
        <p:xfrm>
          <a:off x="557814" y="4129070"/>
          <a:ext cx="8100092" cy="15985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25023">
                  <a:extLst>
                    <a:ext uri="{9D8B030D-6E8A-4147-A177-3AD203B41FA5}">
                      <a16:colId xmlns:a16="http://schemas.microsoft.com/office/drawing/2014/main" val="4170148597"/>
                    </a:ext>
                  </a:extLst>
                </a:gridCol>
                <a:gridCol w="2025023">
                  <a:extLst>
                    <a:ext uri="{9D8B030D-6E8A-4147-A177-3AD203B41FA5}">
                      <a16:colId xmlns:a16="http://schemas.microsoft.com/office/drawing/2014/main" val="974918593"/>
                    </a:ext>
                  </a:extLst>
                </a:gridCol>
                <a:gridCol w="2025023">
                  <a:extLst>
                    <a:ext uri="{9D8B030D-6E8A-4147-A177-3AD203B41FA5}">
                      <a16:colId xmlns:a16="http://schemas.microsoft.com/office/drawing/2014/main" val="1175147742"/>
                    </a:ext>
                  </a:extLst>
                </a:gridCol>
                <a:gridCol w="2025023">
                  <a:extLst>
                    <a:ext uri="{9D8B030D-6E8A-4147-A177-3AD203B41FA5}">
                      <a16:colId xmlns:a16="http://schemas.microsoft.com/office/drawing/2014/main" val="165681411"/>
                    </a:ext>
                  </a:extLst>
                </a:gridCol>
              </a:tblGrid>
              <a:tr h="399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275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275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직위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275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27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087363"/>
                  </a:ext>
                </a:extLst>
              </a:tr>
              <a:tr h="399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김연지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㈜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비즈포스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기획이사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112152"/>
                  </a:ext>
                </a:extLst>
              </a:tr>
              <a:tr h="399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장욱진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㈜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아이팝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선임연구원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코드구현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311154"/>
                  </a:ext>
                </a:extLst>
              </a:tr>
              <a:tr h="39964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72309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579C8AB-4805-040D-0017-303927808A05}"/>
              </a:ext>
            </a:extLst>
          </p:cNvPr>
          <p:cNvSpPr txBox="1"/>
          <p:nvPr/>
        </p:nvSpPr>
        <p:spPr>
          <a:xfrm>
            <a:off x="2231974" y="1102479"/>
            <a:ext cx="675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r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2"/>
                </a:solidFill>
              </a:rPr>
              <a:t>논문 링크</a:t>
            </a:r>
            <a:r>
              <a:rPr lang="en-US" altLang="ko-KR" sz="1200" dirty="0">
                <a:solidFill>
                  <a:schemeClr val="tx2"/>
                </a:solidFill>
              </a:rPr>
              <a:t>: </a:t>
            </a:r>
            <a:r>
              <a:rPr lang="en-US" altLang="ko-KR" sz="1200" dirty="0">
                <a:solidFill>
                  <a:schemeClr val="tx2"/>
                </a:solidFill>
                <a:hlinkClick r:id="rId3"/>
              </a:rPr>
              <a:t>https://www.sciencedirect.com/science/article/pii/S2590123023000956</a:t>
            </a:r>
            <a:endParaRPr lang="en-US" altLang="ko-KR" sz="1200" dirty="0">
              <a:solidFill>
                <a:schemeClr val="tx2"/>
              </a:solidFill>
            </a:endParaRPr>
          </a:p>
          <a:p>
            <a:pPr marL="171450" indent="-171450" algn="r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2"/>
                </a:solidFill>
              </a:rPr>
              <a:t>구현 코드</a:t>
            </a:r>
            <a:r>
              <a:rPr lang="en-US" altLang="ko-KR" sz="1200" dirty="0">
                <a:solidFill>
                  <a:schemeClr val="tx2"/>
                </a:solidFill>
              </a:rPr>
              <a:t>: </a:t>
            </a:r>
            <a:r>
              <a:rPr lang="en-US" altLang="ko-KR" sz="1200" dirty="0">
                <a:solidFill>
                  <a:schemeClr val="tx2"/>
                </a:solidFill>
                <a:hlinkClick r:id="rId4"/>
              </a:rPr>
              <a:t>https://github.com/JiaLim98/YOLO-PCB</a:t>
            </a:r>
            <a:endParaRPr lang="en-US" altLang="ko-KR" sz="1200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7FDAD7-CDD5-0A67-D996-ACB8C8DA6F31}"/>
              </a:ext>
            </a:extLst>
          </p:cNvPr>
          <p:cNvSpPr txBox="1"/>
          <p:nvPr/>
        </p:nvSpPr>
        <p:spPr>
          <a:xfrm>
            <a:off x="2231973" y="3629377"/>
            <a:ext cx="6750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r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2"/>
                </a:solidFill>
                <a:hlinkClick r:id="rId5"/>
              </a:rPr>
              <a:t>IF/JCR: https://wos-journal.info/journalid/10321</a:t>
            </a:r>
            <a:endParaRPr lang="en-US" altLang="ko-KR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43111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10D13-A7F8-4502-DD65-20B5774B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6ADA9890-26D2-8E29-0383-8BD35A6072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402035" cy="136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서론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</a:endParaRPr>
          </a:p>
          <a:p>
            <a:pPr marL="243260" lvl="1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600" kern="0" dirty="0">
                <a:solidFill>
                  <a:schemeClr val="tx1"/>
                </a:solidFill>
                <a:latin typeface="+mn-ea"/>
                <a:ea typeface="+mn-ea"/>
              </a:rPr>
              <a:t>1) </a:t>
            </a:r>
            <a:r>
              <a:rPr lang="ko-KR" altLang="en-US" sz="1600" kern="0" dirty="0">
                <a:solidFill>
                  <a:schemeClr val="tx1"/>
                </a:solidFill>
                <a:latin typeface="+mn-ea"/>
                <a:ea typeface="+mn-ea"/>
              </a:rPr>
              <a:t>연구 배경</a:t>
            </a:r>
            <a:endParaRPr lang="en-US" altLang="ko-KR" sz="16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806450" lvl="2" indent="-179388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+mn-ea"/>
                <a:ea typeface="+mn-ea"/>
              </a:rPr>
              <a:t>최근 몇 년 동안 머신 비전에 </a:t>
            </a:r>
            <a:r>
              <a:rPr lang="ko-KR" altLang="en-US" sz="1400" dirty="0" err="1">
                <a:solidFill>
                  <a:schemeClr val="tx1"/>
                </a:solidFill>
                <a:latin typeface="+mn-ea"/>
                <a:ea typeface="+mn-ea"/>
              </a:rPr>
              <a:t>딥러닝을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ea typeface="+mn-ea"/>
              </a:rPr>
              <a:t> 도입하면서 </a:t>
            </a:r>
            <a:r>
              <a:rPr lang="ko-KR" altLang="en-US" sz="1400" dirty="0" err="1">
                <a:solidFill>
                  <a:schemeClr val="tx1"/>
                </a:solidFill>
                <a:latin typeface="+mn-ea"/>
                <a:ea typeface="+mn-ea"/>
              </a:rPr>
              <a:t>딥러닝을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ea typeface="+mn-ea"/>
              </a:rPr>
              <a:t> 사용한 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ea typeface="+mn-ea"/>
              </a:rPr>
              <a:t>PCB 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ea typeface="+mn-ea"/>
              </a:rPr>
              <a:t>검사에 대한 연구가 많이 수행되었으나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ea typeface="+mn-ea"/>
              </a:rPr>
              <a:t>복잡한 배경이나 작은 결함에 취약하며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ea typeface="+mn-ea"/>
              </a:rPr>
              <a:t>실시간 처리 능력에도 한계가 있음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DE800F3-E48B-C1FF-262C-90F45017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서론 </a:t>
            </a:r>
            <a:r>
              <a:rPr lang="en-US" altLang="ko-KR" dirty="0"/>
              <a:t>(Introduction)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294" y="2708992"/>
            <a:ext cx="5515745" cy="2543530"/>
          </a:xfrm>
          <a:prstGeom prst="rect">
            <a:avLst/>
          </a:prstGeom>
        </p:spPr>
      </p:pic>
      <p:pic>
        <p:nvPicPr>
          <p:cNvPr id="4098" name="Picture 2" descr="AOI PCB 检测揭秘：技术、优点和缺点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r="11766"/>
          <a:stretch/>
        </p:blipFill>
        <p:spPr bwMode="auto">
          <a:xfrm>
            <a:off x="456783" y="3158997"/>
            <a:ext cx="2827138" cy="180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59455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A694E-0EE5-7CAC-4011-09F275DB5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96CB3A10-15F6-18A6-F44C-4171F0635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402035" cy="3274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서론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</a:endParaRPr>
          </a:p>
          <a:p>
            <a:pPr marL="243260" lvl="1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600" kern="0" dirty="0">
                <a:solidFill>
                  <a:schemeClr val="tx1"/>
                </a:solidFill>
                <a:latin typeface="+mn-ea"/>
                <a:ea typeface="+mn-ea"/>
              </a:rPr>
              <a:t>2) </a:t>
            </a:r>
            <a:r>
              <a:rPr lang="ko-KR" altLang="en-US" sz="1600" kern="0" dirty="0">
                <a:solidFill>
                  <a:schemeClr val="tx1"/>
                </a:solidFill>
                <a:latin typeface="+mn-ea"/>
                <a:ea typeface="+mn-ea"/>
              </a:rPr>
              <a:t>연구 필요성</a:t>
            </a:r>
            <a:endParaRPr lang="en-US" altLang="ko-KR" sz="16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806450" lvl="2" indent="-179388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+mn-ea"/>
                <a:ea typeface="+mn-ea"/>
              </a:rPr>
              <a:t>기존의 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ea typeface="+mn-ea"/>
              </a:rPr>
              <a:t>AOI 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ea typeface="+mn-ea"/>
              </a:rPr>
              <a:t>기반 시스템은 유연성이 부족하며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ea typeface="+mn-ea"/>
              </a:rPr>
              <a:t>사람이 수행하는 육안 검사만큼의 적응성 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ea typeface="+mn-ea"/>
              </a:rPr>
              <a:t>(adaptability)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ea typeface="+mn-ea"/>
              </a:rPr>
              <a:t>을 확보하기 어려움</a:t>
            </a:r>
            <a:endParaRPr lang="en-US" altLang="ko-KR" sz="14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806450" lvl="2" indent="-179388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+mn-ea"/>
                <a:ea typeface="+mn-ea"/>
              </a:rPr>
              <a:t>현재 대부분의 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ea typeface="+mn-ea"/>
              </a:rPr>
              <a:t>PCB 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ea typeface="+mn-ea"/>
              </a:rPr>
              <a:t>결함 검사는 자동 광학 검사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ea typeface="+mn-ea"/>
              </a:rPr>
              <a:t>(AOI) 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ea typeface="+mn-ea"/>
              </a:rPr>
              <a:t>장비를 활용하고 있으며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ea typeface="+mn-ea"/>
              </a:rPr>
              <a:t>이는 빠르고 반복 가능하지만 정밀도가 완벽하지 않음</a:t>
            </a:r>
            <a:endParaRPr lang="en-US" altLang="ko-KR" sz="14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806450" lvl="2" indent="-179388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이에 따라 딥러닝 기반의 시각 인지 기술이 새롭게 주목받고 있으며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특히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YOLO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와 같은 객체 탐지 네트워크는 실시간성과 정확도를 동시에 만족할 가능성을 보여줌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806450" lvl="2" indent="-179388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하지만 기존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YOLO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모델조차도 작은 결함 탐지에서의 성능 저하 및 정밀도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ea typeface="+mn-ea"/>
              </a:rPr>
              <a:t>-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속도 균형 문제가 존재함</a:t>
            </a: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863C1B3-F6E4-A73C-38B8-5E93B46DB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서론 </a:t>
            </a:r>
            <a:r>
              <a:rPr lang="en-US" altLang="ko-KR" dirty="0"/>
              <a:t>(Introduction)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920076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1_Default Design">
  <a:themeElements>
    <a:clrScheme name="파랑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C0C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C0C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37121"/>
        </a:accent1>
        <a:accent2>
          <a:srgbClr val="FFBC17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E7AA14"/>
        </a:accent6>
        <a:hlink>
          <a:srgbClr val="0CA8CA"/>
        </a:hlink>
        <a:folHlink>
          <a:srgbClr val="B9D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37121"/>
        </a:accent1>
        <a:accent2>
          <a:srgbClr val="FFBC17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E7AA14"/>
        </a:accent6>
        <a:hlink>
          <a:srgbClr val="0CA8CA"/>
        </a:hlink>
        <a:folHlink>
          <a:srgbClr val="B1A79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Default Design">
  <a:themeElements>
    <a:clrScheme name="파랑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C0C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C0C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37121"/>
        </a:accent1>
        <a:accent2>
          <a:srgbClr val="FFBC17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E7AA14"/>
        </a:accent6>
        <a:hlink>
          <a:srgbClr val="0CA8CA"/>
        </a:hlink>
        <a:folHlink>
          <a:srgbClr val="B9D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37121"/>
        </a:accent1>
        <a:accent2>
          <a:srgbClr val="FFBC17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E7AA14"/>
        </a:accent6>
        <a:hlink>
          <a:srgbClr val="0CA8CA"/>
        </a:hlink>
        <a:folHlink>
          <a:srgbClr val="B1A79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2004:Templates:Presentations:Designs:Calm Seas</Template>
  <TotalTime>60169</TotalTime>
  <Words>3627</Words>
  <Application>Microsoft Office PowerPoint</Application>
  <PresentationFormat>화면 슬라이드 쇼(4:3)</PresentationFormat>
  <Paragraphs>396</Paragraphs>
  <Slides>38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38</vt:i4>
      </vt:variant>
    </vt:vector>
  </HeadingPairs>
  <TitlesOfParts>
    <vt:vector size="51" baseType="lpstr">
      <vt:lpstr>Spoqa Han Sans</vt:lpstr>
      <vt:lpstr>나눔고딕</vt:lpstr>
      <vt:lpstr>나눔고딕 ExtraBold</vt:lpstr>
      <vt:lpstr>맑은 고딕</vt:lpstr>
      <vt:lpstr>함초롬바탕</vt:lpstr>
      <vt:lpstr>Arial</vt:lpstr>
      <vt:lpstr>Cambria</vt:lpstr>
      <vt:lpstr>Corbel</vt:lpstr>
      <vt:lpstr>Roboto</vt:lpstr>
      <vt:lpstr>Times New Roman</vt:lpstr>
      <vt:lpstr>Wingdings</vt:lpstr>
      <vt:lpstr>1_Default Design</vt:lpstr>
      <vt:lpstr>2_Default Design</vt:lpstr>
      <vt:lpstr>PowerPoint 프레젠테이션</vt:lpstr>
      <vt:lpstr>목차</vt:lpstr>
      <vt:lpstr>프로젝트 #1 개요</vt:lpstr>
      <vt:lpstr>프로젝트 #1 개요</vt:lpstr>
      <vt:lpstr>프로젝트 #1 개요</vt:lpstr>
      <vt:lpstr>프로젝트 #1 개요</vt:lpstr>
      <vt:lpstr>프로젝트 #1 개요</vt:lpstr>
      <vt:lpstr>서론 (Introduction)</vt:lpstr>
      <vt:lpstr>서론 (Introduction)</vt:lpstr>
      <vt:lpstr>서론 (Introduction)</vt:lpstr>
      <vt:lpstr>방법 (Methodology)</vt:lpstr>
      <vt:lpstr>방법 (Methodology)</vt:lpstr>
      <vt:lpstr>방법 (Methodology)</vt:lpstr>
      <vt:lpstr>방법 (Methodology)</vt:lpstr>
      <vt:lpstr>방법 (Methodology)</vt:lpstr>
      <vt:lpstr>방법 (Methodology)</vt:lpstr>
      <vt:lpstr>방법 (Methodology)</vt:lpstr>
      <vt:lpstr>방법 (Methodology)</vt:lpstr>
      <vt:lpstr>방법 (Methodology)</vt:lpstr>
      <vt:lpstr>방법 (Methodology)</vt:lpstr>
      <vt:lpstr>실험 구성 및 평가 방법 (Experiment Settings) </vt:lpstr>
      <vt:lpstr>실험 구성 및 평가 방법 (Experiment Settings) </vt:lpstr>
      <vt:lpstr>실험 구성 및 평가 방법 (Experiment Settings) </vt:lpstr>
      <vt:lpstr>실험 구성 및 평가 방법 (Experiment Settings) </vt:lpstr>
      <vt:lpstr>결과 및 분석 (Results &amp; Analysis)</vt:lpstr>
      <vt:lpstr>결과 및 분석 (Results &amp; Analysis)</vt:lpstr>
      <vt:lpstr>코드 구현 (Code implementation)</vt:lpstr>
      <vt:lpstr>코드 구현 (Code implementation)</vt:lpstr>
      <vt:lpstr>코드 구현 (Code implementation)</vt:lpstr>
      <vt:lpstr>코드 구현 (Code implementation)</vt:lpstr>
      <vt:lpstr>코드 구현 (Code implementation)</vt:lpstr>
      <vt:lpstr>코드 구현 (Code implementation)</vt:lpstr>
      <vt:lpstr>코드 구현 (Code implementation)</vt:lpstr>
      <vt:lpstr>코드 구현 (Code implementation)</vt:lpstr>
      <vt:lpstr>코드 구현 (Code implementation)</vt:lpstr>
      <vt:lpstr>결과 활용 (Use the Result)</vt:lpstr>
      <vt:lpstr>참고 문헌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이광연</dc:creator>
  <cp:lastModifiedBy>v vbnvvvvv bv ll</cp:lastModifiedBy>
  <cp:revision>3192</cp:revision>
  <cp:lastPrinted>2023-01-25T05:07:50Z</cp:lastPrinted>
  <dcterms:created xsi:type="dcterms:W3CDTF">2004-08-18T11:28:05Z</dcterms:created>
  <dcterms:modified xsi:type="dcterms:W3CDTF">2025-04-16T07:24:37Z</dcterms:modified>
</cp:coreProperties>
</file>